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18" r:id="rId5"/>
    <p:sldMasterId id="2147483792" r:id="rId6"/>
    <p:sldMasterId id="2147483810" r:id="rId7"/>
  </p:sldMasterIdLst>
  <p:notesMasterIdLst>
    <p:notesMasterId r:id="rId22"/>
  </p:notesMasterIdLst>
  <p:sldIdLst>
    <p:sldId id="259" r:id="rId8"/>
    <p:sldId id="895" r:id="rId9"/>
    <p:sldId id="891" r:id="rId10"/>
    <p:sldId id="869" r:id="rId11"/>
    <p:sldId id="897" r:id="rId12"/>
    <p:sldId id="898" r:id="rId13"/>
    <p:sldId id="894" r:id="rId14"/>
    <p:sldId id="896" r:id="rId15"/>
    <p:sldId id="899" r:id="rId16"/>
    <p:sldId id="904" r:id="rId17"/>
    <p:sldId id="902" r:id="rId18"/>
    <p:sldId id="903" r:id="rId19"/>
    <p:sldId id="866" r:id="rId20"/>
    <p:sldId id="88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Gephardt" initials="LG" lastIdx="1" clrIdx="0">
    <p:extLst>
      <p:ext uri="{19B8F6BF-5375-455C-9EA6-DF929625EA0E}">
        <p15:presenceInfo xmlns:p15="http://schemas.microsoft.com/office/powerpoint/2012/main" userId="S-1-5-21-763395156-1814475548-3200716733-14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hemeClr val="dk1"/>
      </a:tcTxStyle>
      <a:tcStyle>
        <a:tcBdr/>
      </a:tcStyle>
    </a:seCell>
    <a:swCell>
      <a:tcTxStyle b="on">
        <a:fontRef idx="minor"/>
        <a:schemeClr val="dk1"/>
      </a:tcTxStyle>
      <a:tcStyle>
        <a:tcBdr/>
      </a:tcStyle>
    </a:swCell>
    <a:firstRow>
      <a:tcTxStyle b="on">
        <a:fontRef idx="minor"/>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6" autoAdjust="0"/>
    <p:restoredTop sz="94710" autoAdjust="0"/>
  </p:normalViewPr>
  <p:slideViewPr>
    <p:cSldViewPr>
      <p:cViewPr varScale="1">
        <p:scale>
          <a:sx n="106" d="100"/>
          <a:sy n="106" d="100"/>
        </p:scale>
        <p:origin x="204"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EDBB3-1AF0-4D40-AD0D-481BF06CD22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3347E8B-BAF2-4BA0-9553-DC7D3EFCAB05}">
      <dgm:prSet/>
      <dgm:spPr/>
      <dgm:t>
        <a:bodyPr/>
        <a:lstStyle/>
        <a:p>
          <a:pPr rtl="0"/>
          <a:r>
            <a:rPr lang="en-US" dirty="0"/>
            <a:t>Request must be submitted by IC, in writing, and shall minimally include all required information per Attachment V; Section 11A.2</a:t>
          </a:r>
        </a:p>
      </dgm:t>
    </dgm:pt>
    <dgm:pt modelId="{B450F191-7D53-4AF7-9A45-569447AF4728}" type="parTrans" cxnId="{7ABEAA0D-7191-41CD-B588-D1C2E1BBB35F}">
      <dgm:prSet/>
      <dgm:spPr/>
      <dgm:t>
        <a:bodyPr/>
        <a:lstStyle/>
        <a:p>
          <a:endParaRPr lang="en-US"/>
        </a:p>
      </dgm:t>
    </dgm:pt>
    <dgm:pt modelId="{3C17B9D3-DA96-45FD-8AE1-803637C36FB5}" type="sibTrans" cxnId="{7ABEAA0D-7191-41CD-B588-D1C2E1BBB35F}">
      <dgm:prSet/>
      <dgm:spPr/>
      <dgm:t>
        <a:bodyPr/>
        <a:lstStyle/>
        <a:p>
          <a:endParaRPr lang="en-US"/>
        </a:p>
      </dgm:t>
    </dgm:pt>
    <dgm:pt modelId="{1F6A23F5-3830-4E2F-ABB0-5C8F163DA3AA}">
      <dgm:prSet/>
      <dgm:spPr/>
      <dgm:t>
        <a:bodyPr/>
        <a:lstStyle/>
        <a:p>
          <a:pPr rtl="0"/>
          <a:r>
            <a:rPr lang="en-US" dirty="0"/>
            <a:t>If an Interconnection Customer elects to proceed with Interim Interconnection Service by the end of DP2, final DISIS Phase 2 Limited Operation results may be used in place of an IASIS study if an IGIA could be put into effect before a GIA.</a:t>
          </a:r>
        </a:p>
      </dgm:t>
    </dgm:pt>
    <dgm:pt modelId="{910E65EF-54B9-49FB-8943-19928B4614D4}" type="parTrans" cxnId="{4FD6936F-030C-44BE-B505-F264AA47A1F3}">
      <dgm:prSet/>
      <dgm:spPr/>
      <dgm:t>
        <a:bodyPr/>
        <a:lstStyle/>
        <a:p>
          <a:endParaRPr lang="en-US"/>
        </a:p>
      </dgm:t>
    </dgm:pt>
    <dgm:pt modelId="{7356AD13-A10C-4C7A-A5DB-2F6378AFFEA8}" type="sibTrans" cxnId="{4FD6936F-030C-44BE-B505-F264AA47A1F3}">
      <dgm:prSet/>
      <dgm:spPr/>
      <dgm:t>
        <a:bodyPr/>
        <a:lstStyle/>
        <a:p>
          <a:endParaRPr lang="en-US"/>
        </a:p>
      </dgm:t>
    </dgm:pt>
    <dgm:pt modelId="{A542A01E-23C6-43C2-A20E-711EC6A491EE}">
      <dgm:prSet custT="1"/>
      <dgm:spPr/>
      <dgm:t>
        <a:bodyPr/>
        <a:lstStyle/>
        <a:p>
          <a:r>
            <a:rPr lang="en-US" sz="2000" dirty="0"/>
            <a:t>The request’s respective DISIS Phase 2 must </a:t>
          </a:r>
          <a:r>
            <a:rPr lang="en-US" sz="2000" b="1" dirty="0"/>
            <a:t>not</a:t>
          </a:r>
          <a:r>
            <a:rPr lang="en-US" sz="2000" dirty="0"/>
            <a:t> have commenced because the DISIS Phase 2 results would be available at or near the same time as the IASIS results</a:t>
          </a:r>
        </a:p>
      </dgm:t>
    </dgm:pt>
    <dgm:pt modelId="{CE5300E8-5DA0-4304-B2C3-57C12CECA80C}" type="parTrans" cxnId="{70684BE2-3DF2-44E1-9D4A-00D045D73CB1}">
      <dgm:prSet/>
      <dgm:spPr/>
      <dgm:t>
        <a:bodyPr/>
        <a:lstStyle/>
        <a:p>
          <a:endParaRPr lang="en-US"/>
        </a:p>
      </dgm:t>
    </dgm:pt>
    <dgm:pt modelId="{94AE1AB0-B045-4779-8D2B-31AE07193438}" type="sibTrans" cxnId="{70684BE2-3DF2-44E1-9D4A-00D045D73CB1}">
      <dgm:prSet/>
      <dgm:spPr/>
      <dgm:t>
        <a:bodyPr/>
        <a:lstStyle/>
        <a:p>
          <a:endParaRPr lang="en-US"/>
        </a:p>
      </dgm:t>
    </dgm:pt>
    <dgm:pt modelId="{B45048FC-FD94-4B38-A5AA-27CC96741F9F}">
      <dgm:prSet custT="1"/>
      <dgm:spPr/>
      <dgm:t>
        <a:bodyPr/>
        <a:lstStyle/>
        <a:p>
          <a:r>
            <a:rPr lang="en-US" sz="2000" dirty="0"/>
            <a:t>The expected posting of request’s DISIS Phase 2 results are after the request’s Commercial Operation Date.</a:t>
          </a:r>
        </a:p>
      </dgm:t>
    </dgm:pt>
    <dgm:pt modelId="{59EFDEF3-CD6D-4A95-83F0-D9F2E6AE226C}" type="parTrans" cxnId="{45BA0076-DC9A-44E7-9EDC-F3CA6F41CE0A}">
      <dgm:prSet/>
      <dgm:spPr/>
      <dgm:t>
        <a:bodyPr/>
        <a:lstStyle/>
        <a:p>
          <a:endParaRPr lang="en-US"/>
        </a:p>
      </dgm:t>
    </dgm:pt>
    <dgm:pt modelId="{8D116F93-F76C-4D7A-97CF-885469384C32}" type="sibTrans" cxnId="{45BA0076-DC9A-44E7-9EDC-F3CA6F41CE0A}">
      <dgm:prSet/>
      <dgm:spPr/>
      <dgm:t>
        <a:bodyPr/>
        <a:lstStyle/>
        <a:p>
          <a:endParaRPr lang="en-US"/>
        </a:p>
      </dgm:t>
    </dgm:pt>
    <dgm:pt modelId="{CD9BA225-559A-4EA0-A1A6-F877C6A25627}" type="pres">
      <dgm:prSet presAssocID="{4C6EDBB3-1AF0-4D40-AD0D-481BF06CD22F}" presName="linear" presStyleCnt="0">
        <dgm:presLayoutVars>
          <dgm:animLvl val="lvl"/>
          <dgm:resizeHandles val="exact"/>
        </dgm:presLayoutVars>
      </dgm:prSet>
      <dgm:spPr/>
    </dgm:pt>
    <dgm:pt modelId="{14F844CC-A19E-40DC-9BED-26C22B417097}" type="pres">
      <dgm:prSet presAssocID="{33347E8B-BAF2-4BA0-9553-DC7D3EFCAB05}" presName="parentText" presStyleLbl="node1" presStyleIdx="0" presStyleCnt="2" custScaleY="67123" custLinFactNeighborY="-8090">
        <dgm:presLayoutVars>
          <dgm:chMax val="0"/>
          <dgm:bulletEnabled val="1"/>
        </dgm:presLayoutVars>
      </dgm:prSet>
      <dgm:spPr/>
    </dgm:pt>
    <dgm:pt modelId="{CA9A7B0E-73B9-42B6-B207-2E44F6A5FEAA}" type="pres">
      <dgm:prSet presAssocID="{33347E8B-BAF2-4BA0-9553-DC7D3EFCAB05}" presName="childText" presStyleLbl="revTx" presStyleIdx="0" presStyleCnt="1">
        <dgm:presLayoutVars>
          <dgm:bulletEnabled val="1"/>
        </dgm:presLayoutVars>
      </dgm:prSet>
      <dgm:spPr/>
    </dgm:pt>
    <dgm:pt modelId="{C45155A9-85BB-4CDC-B01A-FA43103BB0A9}" type="pres">
      <dgm:prSet presAssocID="{1F6A23F5-3830-4E2F-ABB0-5C8F163DA3AA}" presName="parentText" presStyleLbl="node1" presStyleIdx="1" presStyleCnt="2">
        <dgm:presLayoutVars>
          <dgm:chMax val="0"/>
          <dgm:bulletEnabled val="1"/>
        </dgm:presLayoutVars>
      </dgm:prSet>
      <dgm:spPr/>
    </dgm:pt>
  </dgm:ptLst>
  <dgm:cxnLst>
    <dgm:cxn modelId="{7ABEAA0D-7191-41CD-B588-D1C2E1BBB35F}" srcId="{4C6EDBB3-1AF0-4D40-AD0D-481BF06CD22F}" destId="{33347E8B-BAF2-4BA0-9553-DC7D3EFCAB05}" srcOrd="0" destOrd="0" parTransId="{B450F191-7D53-4AF7-9A45-569447AF4728}" sibTransId="{3C17B9D3-DA96-45FD-8AE1-803637C36FB5}"/>
    <dgm:cxn modelId="{E7EA001C-10F2-44B1-A926-B8FE232716E8}" type="presOf" srcId="{A542A01E-23C6-43C2-A20E-711EC6A491EE}" destId="{CA9A7B0E-73B9-42B6-B207-2E44F6A5FEAA}" srcOrd="0" destOrd="0" presId="urn:microsoft.com/office/officeart/2005/8/layout/vList2"/>
    <dgm:cxn modelId="{39702367-71C5-4CD8-8CDD-591D352989F4}" type="presOf" srcId="{1F6A23F5-3830-4E2F-ABB0-5C8F163DA3AA}" destId="{C45155A9-85BB-4CDC-B01A-FA43103BB0A9}" srcOrd="0" destOrd="0" presId="urn:microsoft.com/office/officeart/2005/8/layout/vList2"/>
    <dgm:cxn modelId="{4FD6936F-030C-44BE-B505-F264AA47A1F3}" srcId="{4C6EDBB3-1AF0-4D40-AD0D-481BF06CD22F}" destId="{1F6A23F5-3830-4E2F-ABB0-5C8F163DA3AA}" srcOrd="1" destOrd="0" parTransId="{910E65EF-54B9-49FB-8943-19928B4614D4}" sibTransId="{7356AD13-A10C-4C7A-A5DB-2F6378AFFEA8}"/>
    <dgm:cxn modelId="{45BA0076-DC9A-44E7-9EDC-F3CA6F41CE0A}" srcId="{33347E8B-BAF2-4BA0-9553-DC7D3EFCAB05}" destId="{B45048FC-FD94-4B38-A5AA-27CC96741F9F}" srcOrd="1" destOrd="0" parTransId="{59EFDEF3-CD6D-4A95-83F0-D9F2E6AE226C}" sibTransId="{8D116F93-F76C-4D7A-97CF-885469384C32}"/>
    <dgm:cxn modelId="{C6E19B8A-4E58-408F-B725-67B289EEBAED}" type="presOf" srcId="{B45048FC-FD94-4B38-A5AA-27CC96741F9F}" destId="{CA9A7B0E-73B9-42B6-B207-2E44F6A5FEAA}" srcOrd="0" destOrd="1" presId="urn:microsoft.com/office/officeart/2005/8/layout/vList2"/>
    <dgm:cxn modelId="{9E5F4CBA-B3FF-48AC-A927-A67D29C01C87}" type="presOf" srcId="{33347E8B-BAF2-4BA0-9553-DC7D3EFCAB05}" destId="{14F844CC-A19E-40DC-9BED-26C22B417097}" srcOrd="0" destOrd="0" presId="urn:microsoft.com/office/officeart/2005/8/layout/vList2"/>
    <dgm:cxn modelId="{7B822DD9-26C0-4F92-A9BA-4C53063F39B6}" type="presOf" srcId="{4C6EDBB3-1AF0-4D40-AD0D-481BF06CD22F}" destId="{CD9BA225-559A-4EA0-A1A6-F877C6A25627}" srcOrd="0" destOrd="0" presId="urn:microsoft.com/office/officeart/2005/8/layout/vList2"/>
    <dgm:cxn modelId="{70684BE2-3DF2-44E1-9D4A-00D045D73CB1}" srcId="{33347E8B-BAF2-4BA0-9553-DC7D3EFCAB05}" destId="{A542A01E-23C6-43C2-A20E-711EC6A491EE}" srcOrd="0" destOrd="0" parTransId="{CE5300E8-5DA0-4304-B2C3-57C12CECA80C}" sibTransId="{94AE1AB0-B045-4779-8D2B-31AE07193438}"/>
    <dgm:cxn modelId="{48717737-2C2C-4592-BE6E-81DDCEF90CEC}" type="presParOf" srcId="{CD9BA225-559A-4EA0-A1A6-F877C6A25627}" destId="{14F844CC-A19E-40DC-9BED-26C22B417097}" srcOrd="0" destOrd="0" presId="urn:microsoft.com/office/officeart/2005/8/layout/vList2"/>
    <dgm:cxn modelId="{E9453735-0F5E-46FB-B8BC-4ED330B7EA32}" type="presParOf" srcId="{CD9BA225-559A-4EA0-A1A6-F877C6A25627}" destId="{CA9A7B0E-73B9-42B6-B207-2E44F6A5FEAA}" srcOrd="1" destOrd="0" presId="urn:microsoft.com/office/officeart/2005/8/layout/vList2"/>
    <dgm:cxn modelId="{601A5752-B426-419F-BF95-6CD47E7F52E3}" type="presParOf" srcId="{CD9BA225-559A-4EA0-A1A6-F877C6A25627}" destId="{C45155A9-85BB-4CDC-B01A-FA43103BB0A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85072-0F69-4BB9-97D9-94890FC5300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21477173-201C-4F53-9F71-17FEEFF28486}">
      <dgm:prSet/>
      <dgm:spPr/>
      <dgm:t>
        <a:bodyPr/>
        <a:lstStyle/>
        <a:p>
          <a:pPr rtl="0"/>
          <a:r>
            <a:rPr lang="en-US" dirty="0"/>
            <a:t>Request Initiation</a:t>
          </a:r>
        </a:p>
      </dgm:t>
    </dgm:pt>
    <dgm:pt modelId="{384C990F-D4F8-4083-B4EC-51AA6F52EF1C}" type="parTrans" cxnId="{13D8DAFD-ED6D-490F-923E-F2649E87C1CF}">
      <dgm:prSet/>
      <dgm:spPr/>
      <dgm:t>
        <a:bodyPr/>
        <a:lstStyle/>
        <a:p>
          <a:endParaRPr lang="en-US"/>
        </a:p>
      </dgm:t>
    </dgm:pt>
    <dgm:pt modelId="{5D9A34D7-DED0-4D16-92F7-2BA39DF2EBEB}" type="sibTrans" cxnId="{13D8DAFD-ED6D-490F-923E-F2649E87C1CF}">
      <dgm:prSet/>
      <dgm:spPr/>
      <dgm:t>
        <a:bodyPr/>
        <a:lstStyle/>
        <a:p>
          <a:endParaRPr lang="en-US"/>
        </a:p>
      </dgm:t>
    </dgm:pt>
    <dgm:pt modelId="{82A1B4AC-41D1-4B65-BA4A-F232255D865E}">
      <dgm:prSet/>
      <dgm:spPr/>
      <dgm:t>
        <a:bodyPr/>
        <a:lstStyle/>
        <a:p>
          <a:pPr rtl="0"/>
          <a:r>
            <a:rPr lang="en-US" dirty="0"/>
            <a:t>Intake</a:t>
          </a:r>
        </a:p>
      </dgm:t>
    </dgm:pt>
    <dgm:pt modelId="{35403A84-223B-4E83-9338-8230210CA36D}" type="parTrans" cxnId="{D3C446B9-F1B4-4B77-A5D3-A8617F1D1061}">
      <dgm:prSet/>
      <dgm:spPr/>
      <dgm:t>
        <a:bodyPr/>
        <a:lstStyle/>
        <a:p>
          <a:endParaRPr lang="en-US"/>
        </a:p>
      </dgm:t>
    </dgm:pt>
    <dgm:pt modelId="{775DC4F8-3CEA-47DE-B25F-DDDC58A1751B}" type="sibTrans" cxnId="{D3C446B9-F1B4-4B77-A5D3-A8617F1D1061}">
      <dgm:prSet/>
      <dgm:spPr/>
      <dgm:t>
        <a:bodyPr/>
        <a:lstStyle/>
        <a:p>
          <a:endParaRPr lang="en-US"/>
        </a:p>
      </dgm:t>
    </dgm:pt>
    <dgm:pt modelId="{86DF7816-3CEA-4ACB-9A42-9C137D679BD7}">
      <dgm:prSet/>
      <dgm:spPr/>
      <dgm:t>
        <a:bodyPr/>
        <a:lstStyle/>
        <a:p>
          <a:r>
            <a:rPr lang="en-US" dirty="0"/>
            <a:t>Request must be submitted by IC, in writing, and shall minimally include all required information per Attachment V; Section 11A.2</a:t>
          </a:r>
        </a:p>
      </dgm:t>
    </dgm:pt>
    <dgm:pt modelId="{1AA2E84F-40CD-4E85-8605-000D2F4C17E2}" type="parTrans" cxnId="{C12771E1-DCAD-42FF-96B4-620CA1807901}">
      <dgm:prSet/>
      <dgm:spPr/>
      <dgm:t>
        <a:bodyPr/>
        <a:lstStyle/>
        <a:p>
          <a:endParaRPr lang="en-US"/>
        </a:p>
      </dgm:t>
    </dgm:pt>
    <dgm:pt modelId="{77A7F0A7-484D-4290-8503-15028BA04793}" type="sibTrans" cxnId="{C12771E1-DCAD-42FF-96B4-620CA1807901}">
      <dgm:prSet/>
      <dgm:spPr/>
      <dgm:t>
        <a:bodyPr/>
        <a:lstStyle/>
        <a:p>
          <a:endParaRPr lang="en-US"/>
        </a:p>
      </dgm:t>
    </dgm:pt>
    <dgm:pt modelId="{79C9AC95-DCB4-4181-BBED-13505AE80773}">
      <dgm:prSet/>
      <dgm:spPr/>
      <dgm:t>
        <a:bodyPr/>
        <a:lstStyle/>
        <a:p>
          <a:r>
            <a:rPr lang="en-US" dirty="0"/>
            <a:t>SPP GI Special Studies receives the data package from the IC and performs a validation review</a:t>
          </a:r>
        </a:p>
      </dgm:t>
    </dgm:pt>
    <dgm:pt modelId="{3550A2B5-510F-4475-ABBB-EB2FCCAAC622}" type="parTrans" cxnId="{138E65AE-026B-4CAB-BCF7-679B4212F4F1}">
      <dgm:prSet/>
      <dgm:spPr/>
      <dgm:t>
        <a:bodyPr/>
        <a:lstStyle/>
        <a:p>
          <a:endParaRPr lang="en-US"/>
        </a:p>
      </dgm:t>
    </dgm:pt>
    <dgm:pt modelId="{F8386D8B-D5BF-4C14-816C-3E5B3D48A469}" type="sibTrans" cxnId="{138E65AE-026B-4CAB-BCF7-679B4212F4F1}">
      <dgm:prSet/>
      <dgm:spPr/>
      <dgm:t>
        <a:bodyPr/>
        <a:lstStyle/>
        <a:p>
          <a:endParaRPr lang="en-US"/>
        </a:p>
      </dgm:t>
    </dgm:pt>
    <dgm:pt modelId="{9C73081B-7F52-45D7-97E3-69882E9D9D6C}">
      <dgm:prSet/>
      <dgm:spPr/>
      <dgm:t>
        <a:bodyPr/>
        <a:lstStyle/>
        <a:p>
          <a:pPr rtl="0"/>
          <a:r>
            <a:rPr lang="en-US" dirty="0"/>
            <a:t>IASIS Study</a:t>
          </a:r>
        </a:p>
      </dgm:t>
    </dgm:pt>
    <dgm:pt modelId="{4649D69A-2121-4F56-8C83-5D83B22A9DE7}" type="parTrans" cxnId="{E1D3C9DE-0B65-428B-BDE4-244EDB3C572B}">
      <dgm:prSet/>
      <dgm:spPr/>
      <dgm:t>
        <a:bodyPr/>
        <a:lstStyle/>
        <a:p>
          <a:endParaRPr lang="en-US"/>
        </a:p>
      </dgm:t>
    </dgm:pt>
    <dgm:pt modelId="{8A67BA80-B1D8-48A7-94B8-5E52DBB1CC98}" type="sibTrans" cxnId="{E1D3C9DE-0B65-428B-BDE4-244EDB3C572B}">
      <dgm:prSet/>
      <dgm:spPr/>
      <dgm:t>
        <a:bodyPr/>
        <a:lstStyle/>
        <a:p>
          <a:endParaRPr lang="en-US"/>
        </a:p>
      </dgm:t>
    </dgm:pt>
    <dgm:pt modelId="{1D620286-772E-4BFE-9198-3525781B3684}">
      <dgm:prSet/>
      <dgm:spPr/>
      <dgm:t>
        <a:bodyPr/>
        <a:lstStyle/>
        <a:p>
          <a:r>
            <a:rPr lang="en-US" dirty="0"/>
            <a:t>See SPP Business Practice 7250 Section 7.3 for study methodology and analysis performed</a:t>
          </a:r>
        </a:p>
      </dgm:t>
    </dgm:pt>
    <dgm:pt modelId="{33B6B3A2-ECD6-4E94-8BB9-9BC34560E062}" type="parTrans" cxnId="{ECFA69E8-B850-4203-B149-992D5AD6873A}">
      <dgm:prSet/>
      <dgm:spPr/>
      <dgm:t>
        <a:bodyPr/>
        <a:lstStyle/>
        <a:p>
          <a:endParaRPr lang="en-US"/>
        </a:p>
      </dgm:t>
    </dgm:pt>
    <dgm:pt modelId="{06F81DED-158C-4E0F-A7AD-CA094C0D5AA9}" type="sibTrans" cxnId="{ECFA69E8-B850-4203-B149-992D5AD6873A}">
      <dgm:prSet/>
      <dgm:spPr/>
      <dgm:t>
        <a:bodyPr/>
        <a:lstStyle/>
        <a:p>
          <a:endParaRPr lang="en-US"/>
        </a:p>
      </dgm:t>
    </dgm:pt>
    <dgm:pt modelId="{CC26EEEC-560C-40FF-A340-F87E776E8D8E}">
      <dgm:prSet/>
      <dgm:spPr/>
      <dgm:t>
        <a:bodyPr/>
        <a:lstStyle/>
        <a:p>
          <a:pPr rtl="0"/>
          <a:r>
            <a:rPr lang="en-US" dirty="0"/>
            <a:t>IC Acceptance</a:t>
          </a:r>
        </a:p>
      </dgm:t>
    </dgm:pt>
    <dgm:pt modelId="{C9EDF7C1-B7AD-449A-BF10-4569433E749F}" type="parTrans" cxnId="{74311B9E-1EA7-4C5B-86FD-29FFAD72D80D}">
      <dgm:prSet/>
      <dgm:spPr/>
      <dgm:t>
        <a:bodyPr/>
        <a:lstStyle/>
        <a:p>
          <a:endParaRPr lang="en-US"/>
        </a:p>
      </dgm:t>
    </dgm:pt>
    <dgm:pt modelId="{6B90FBB1-1DE0-4F09-88CD-6AE81F55A40E}" type="sibTrans" cxnId="{74311B9E-1EA7-4C5B-86FD-29FFAD72D80D}">
      <dgm:prSet/>
      <dgm:spPr/>
      <dgm:t>
        <a:bodyPr/>
        <a:lstStyle/>
        <a:p>
          <a:endParaRPr lang="en-US"/>
        </a:p>
      </dgm:t>
    </dgm:pt>
    <dgm:pt modelId="{8A45E31C-10C3-479A-AFE7-F26E5DEFADBB}">
      <dgm:prSet/>
      <dgm:spPr/>
      <dgm:t>
        <a:bodyPr/>
        <a:lstStyle/>
        <a:p>
          <a:r>
            <a:rPr lang="en-US" dirty="0"/>
            <a:t>SPP shall notify Interconnection Customer in writing whether Interim</a:t>
          </a:r>
        </a:p>
        <a:p>
          <a:r>
            <a:rPr lang="en-US" dirty="0"/>
            <a:t>Interconnection Service is feasible.</a:t>
          </a:r>
        </a:p>
      </dgm:t>
    </dgm:pt>
    <dgm:pt modelId="{38FBC8D9-2F7C-4491-B3B2-3447618022B1}" type="parTrans" cxnId="{4A9E25CF-8D92-4A35-A928-9504D4C428A3}">
      <dgm:prSet/>
      <dgm:spPr/>
      <dgm:t>
        <a:bodyPr/>
        <a:lstStyle/>
        <a:p>
          <a:endParaRPr lang="en-US"/>
        </a:p>
      </dgm:t>
    </dgm:pt>
    <dgm:pt modelId="{6790BDAA-B58B-4250-A843-D41625DA15F7}" type="sibTrans" cxnId="{4A9E25CF-8D92-4A35-A928-9504D4C428A3}">
      <dgm:prSet/>
      <dgm:spPr/>
      <dgm:t>
        <a:bodyPr/>
        <a:lstStyle/>
        <a:p>
          <a:endParaRPr lang="en-US"/>
        </a:p>
      </dgm:t>
    </dgm:pt>
    <dgm:pt modelId="{9062E206-0520-4C3F-A161-69F9FE4C1EE2}">
      <dgm:prSet/>
      <dgm:spPr/>
      <dgm:t>
        <a:bodyPr/>
        <a:lstStyle/>
        <a:p>
          <a:pPr rtl="0"/>
          <a:r>
            <a:rPr lang="en-US" dirty="0"/>
            <a:t>Feasible</a:t>
          </a:r>
        </a:p>
      </dgm:t>
    </dgm:pt>
    <dgm:pt modelId="{0D57980F-7A5A-48DE-BBCD-608DF89D300E}" type="parTrans" cxnId="{3B9B92B9-7249-4B4F-836D-B908665122C1}">
      <dgm:prSet/>
      <dgm:spPr/>
      <dgm:t>
        <a:bodyPr/>
        <a:lstStyle/>
        <a:p>
          <a:endParaRPr lang="en-US"/>
        </a:p>
      </dgm:t>
    </dgm:pt>
    <dgm:pt modelId="{41522A8F-226F-491D-BAFC-BCF49042D79B}" type="sibTrans" cxnId="{3B9B92B9-7249-4B4F-836D-B908665122C1}">
      <dgm:prSet/>
      <dgm:spPr/>
      <dgm:t>
        <a:bodyPr/>
        <a:lstStyle/>
        <a:p>
          <a:endParaRPr lang="en-US"/>
        </a:p>
      </dgm:t>
    </dgm:pt>
    <dgm:pt modelId="{C9043BEB-2274-4412-BE2D-E2A072CB23EF}">
      <dgm:prSet/>
      <dgm:spPr/>
      <dgm:t>
        <a:bodyPr/>
        <a:lstStyle/>
        <a:p>
          <a:pPr rtl="0"/>
          <a:r>
            <a:rPr lang="en-US" b="0" i="0" dirty="0"/>
            <a:t>SPP shall tender to the Interconnection Customer a FERC approved standard form of the drafted Interim GIA together with appendices</a:t>
          </a:r>
          <a:endParaRPr lang="en-US" dirty="0"/>
        </a:p>
      </dgm:t>
    </dgm:pt>
    <dgm:pt modelId="{93F2B3DA-D00D-4F10-9460-ED27AE446E2F}" type="parTrans" cxnId="{D61D2723-8937-49E8-95B3-6F5E7B6C31F7}">
      <dgm:prSet/>
      <dgm:spPr/>
      <dgm:t>
        <a:bodyPr/>
        <a:lstStyle/>
        <a:p>
          <a:endParaRPr lang="en-US"/>
        </a:p>
      </dgm:t>
    </dgm:pt>
    <dgm:pt modelId="{9408A6E7-4E51-4833-BB40-9C17424CF35E}" type="sibTrans" cxnId="{D61D2723-8937-49E8-95B3-6F5E7B6C31F7}">
      <dgm:prSet/>
      <dgm:spPr/>
      <dgm:t>
        <a:bodyPr/>
        <a:lstStyle/>
        <a:p>
          <a:endParaRPr lang="en-US"/>
        </a:p>
      </dgm:t>
    </dgm:pt>
    <dgm:pt modelId="{1E103735-2D18-4EB3-A4E5-9EF13C0043BA}" type="pres">
      <dgm:prSet presAssocID="{A2285072-0F69-4BB9-97D9-94890FC5300A}" presName="linearFlow" presStyleCnt="0">
        <dgm:presLayoutVars>
          <dgm:dir/>
          <dgm:animLvl val="lvl"/>
          <dgm:resizeHandles val="exact"/>
        </dgm:presLayoutVars>
      </dgm:prSet>
      <dgm:spPr/>
    </dgm:pt>
    <dgm:pt modelId="{563CBFE7-72B5-4786-BED9-F6C7741E90A7}" type="pres">
      <dgm:prSet presAssocID="{21477173-201C-4F53-9F71-17FEEFF28486}" presName="composite" presStyleCnt="0"/>
      <dgm:spPr/>
    </dgm:pt>
    <dgm:pt modelId="{FE5DF2CE-29A0-4E3D-BE6B-7A7D67166165}" type="pres">
      <dgm:prSet presAssocID="{21477173-201C-4F53-9F71-17FEEFF28486}" presName="parentText" presStyleLbl="alignNode1" presStyleIdx="0" presStyleCnt="5">
        <dgm:presLayoutVars>
          <dgm:chMax val="1"/>
          <dgm:bulletEnabled val="1"/>
        </dgm:presLayoutVars>
      </dgm:prSet>
      <dgm:spPr/>
    </dgm:pt>
    <dgm:pt modelId="{5A421614-89EF-482A-8948-0052720412FE}" type="pres">
      <dgm:prSet presAssocID="{21477173-201C-4F53-9F71-17FEEFF28486}" presName="descendantText" presStyleLbl="alignAcc1" presStyleIdx="0" presStyleCnt="5">
        <dgm:presLayoutVars>
          <dgm:bulletEnabled val="1"/>
        </dgm:presLayoutVars>
      </dgm:prSet>
      <dgm:spPr/>
    </dgm:pt>
    <dgm:pt modelId="{5A1CF440-2CB7-4CF2-AD55-A0236ED73562}" type="pres">
      <dgm:prSet presAssocID="{5D9A34D7-DED0-4D16-92F7-2BA39DF2EBEB}" presName="sp" presStyleCnt="0"/>
      <dgm:spPr/>
    </dgm:pt>
    <dgm:pt modelId="{10D4C3E6-B06E-48E0-8258-267859F7BBCD}" type="pres">
      <dgm:prSet presAssocID="{82A1B4AC-41D1-4B65-BA4A-F232255D865E}" presName="composite" presStyleCnt="0"/>
      <dgm:spPr/>
    </dgm:pt>
    <dgm:pt modelId="{3AFDBB38-8C04-4726-9654-F18B40DD8A86}" type="pres">
      <dgm:prSet presAssocID="{82A1B4AC-41D1-4B65-BA4A-F232255D865E}" presName="parentText" presStyleLbl="alignNode1" presStyleIdx="1" presStyleCnt="5">
        <dgm:presLayoutVars>
          <dgm:chMax val="1"/>
          <dgm:bulletEnabled val="1"/>
        </dgm:presLayoutVars>
      </dgm:prSet>
      <dgm:spPr/>
    </dgm:pt>
    <dgm:pt modelId="{EF9E0FA3-614D-40F9-981C-AEA7541EF26B}" type="pres">
      <dgm:prSet presAssocID="{82A1B4AC-41D1-4B65-BA4A-F232255D865E}" presName="descendantText" presStyleLbl="alignAcc1" presStyleIdx="1" presStyleCnt="5" custLinFactNeighborX="0">
        <dgm:presLayoutVars>
          <dgm:bulletEnabled val="1"/>
        </dgm:presLayoutVars>
      </dgm:prSet>
      <dgm:spPr/>
    </dgm:pt>
    <dgm:pt modelId="{6C717328-CC8B-454E-B569-7824B8D3E82D}" type="pres">
      <dgm:prSet presAssocID="{775DC4F8-3CEA-47DE-B25F-DDDC58A1751B}" presName="sp" presStyleCnt="0"/>
      <dgm:spPr/>
    </dgm:pt>
    <dgm:pt modelId="{C338ADA5-3241-4D7C-983E-1F1FA38D3698}" type="pres">
      <dgm:prSet presAssocID="{9C73081B-7F52-45D7-97E3-69882E9D9D6C}" presName="composite" presStyleCnt="0"/>
      <dgm:spPr/>
    </dgm:pt>
    <dgm:pt modelId="{6E45D9BA-2D59-4B81-AA51-F443E9F17CA0}" type="pres">
      <dgm:prSet presAssocID="{9C73081B-7F52-45D7-97E3-69882E9D9D6C}" presName="parentText" presStyleLbl="alignNode1" presStyleIdx="2" presStyleCnt="5" custLinFactNeighborY="0">
        <dgm:presLayoutVars>
          <dgm:chMax val="1"/>
          <dgm:bulletEnabled val="1"/>
        </dgm:presLayoutVars>
      </dgm:prSet>
      <dgm:spPr/>
    </dgm:pt>
    <dgm:pt modelId="{D3B4DB84-BEDC-4201-8F62-C3B35EA5D825}" type="pres">
      <dgm:prSet presAssocID="{9C73081B-7F52-45D7-97E3-69882E9D9D6C}" presName="descendantText" presStyleLbl="alignAcc1" presStyleIdx="2" presStyleCnt="5" custLinFactNeighborX="0">
        <dgm:presLayoutVars>
          <dgm:bulletEnabled val="1"/>
        </dgm:presLayoutVars>
      </dgm:prSet>
      <dgm:spPr/>
    </dgm:pt>
    <dgm:pt modelId="{E930B8BE-C07E-4AC5-B4A6-24C22CBADA39}" type="pres">
      <dgm:prSet presAssocID="{8A67BA80-B1D8-48A7-94B8-5E52DBB1CC98}" presName="sp" presStyleCnt="0"/>
      <dgm:spPr/>
    </dgm:pt>
    <dgm:pt modelId="{9A45990D-5A77-4742-A14E-8AC3C88680BE}" type="pres">
      <dgm:prSet presAssocID="{CC26EEEC-560C-40FF-A340-F87E776E8D8E}" presName="composite" presStyleCnt="0"/>
      <dgm:spPr/>
    </dgm:pt>
    <dgm:pt modelId="{21C37BAA-C591-4C9E-89BE-463720E03710}" type="pres">
      <dgm:prSet presAssocID="{CC26EEEC-560C-40FF-A340-F87E776E8D8E}" presName="parentText" presStyleLbl="alignNode1" presStyleIdx="3" presStyleCnt="5" custLinFactNeighborY="0">
        <dgm:presLayoutVars>
          <dgm:chMax val="1"/>
          <dgm:bulletEnabled val="1"/>
        </dgm:presLayoutVars>
      </dgm:prSet>
      <dgm:spPr/>
    </dgm:pt>
    <dgm:pt modelId="{AF08E061-61B4-4B70-85C5-D5C89FCE68EF}" type="pres">
      <dgm:prSet presAssocID="{CC26EEEC-560C-40FF-A340-F87E776E8D8E}" presName="descendantText" presStyleLbl="alignAcc1" presStyleIdx="3" presStyleCnt="5" custLinFactNeighborX="0">
        <dgm:presLayoutVars>
          <dgm:bulletEnabled val="1"/>
        </dgm:presLayoutVars>
      </dgm:prSet>
      <dgm:spPr/>
    </dgm:pt>
    <dgm:pt modelId="{7F6CA2C5-C236-4822-9D59-19C5EC2E83FE}" type="pres">
      <dgm:prSet presAssocID="{6B90FBB1-1DE0-4F09-88CD-6AE81F55A40E}" presName="sp" presStyleCnt="0"/>
      <dgm:spPr/>
    </dgm:pt>
    <dgm:pt modelId="{8AE662E1-F1D6-4002-8AD1-F177ACBBC441}" type="pres">
      <dgm:prSet presAssocID="{9062E206-0520-4C3F-A161-69F9FE4C1EE2}" presName="composite" presStyleCnt="0"/>
      <dgm:spPr/>
    </dgm:pt>
    <dgm:pt modelId="{DF39C0D3-B674-43B1-82ED-BDDC5384331B}" type="pres">
      <dgm:prSet presAssocID="{9062E206-0520-4C3F-A161-69F9FE4C1EE2}" presName="parentText" presStyleLbl="alignNode1" presStyleIdx="4" presStyleCnt="5">
        <dgm:presLayoutVars>
          <dgm:chMax val="1"/>
          <dgm:bulletEnabled val="1"/>
        </dgm:presLayoutVars>
      </dgm:prSet>
      <dgm:spPr/>
    </dgm:pt>
    <dgm:pt modelId="{DB4B18C5-9A1D-4B1A-A626-916987F81C72}" type="pres">
      <dgm:prSet presAssocID="{9062E206-0520-4C3F-A161-69F9FE4C1EE2}" presName="descendantText" presStyleLbl="alignAcc1" presStyleIdx="4" presStyleCnt="5" custLinFactNeighborX="0">
        <dgm:presLayoutVars>
          <dgm:bulletEnabled val="1"/>
        </dgm:presLayoutVars>
      </dgm:prSet>
      <dgm:spPr/>
    </dgm:pt>
  </dgm:ptLst>
  <dgm:cxnLst>
    <dgm:cxn modelId="{2F12A417-9507-4293-9C4A-2AFAD1B280B3}" type="presOf" srcId="{8A45E31C-10C3-479A-AFE7-F26E5DEFADBB}" destId="{AF08E061-61B4-4B70-85C5-D5C89FCE68EF}" srcOrd="0" destOrd="0" presId="urn:microsoft.com/office/officeart/2005/8/layout/chevron2"/>
    <dgm:cxn modelId="{00514C18-B200-4EB7-9515-69539FC87650}" type="presOf" srcId="{82A1B4AC-41D1-4B65-BA4A-F232255D865E}" destId="{3AFDBB38-8C04-4726-9654-F18B40DD8A86}" srcOrd="0" destOrd="0" presId="urn:microsoft.com/office/officeart/2005/8/layout/chevron2"/>
    <dgm:cxn modelId="{D61D2723-8937-49E8-95B3-6F5E7B6C31F7}" srcId="{9062E206-0520-4C3F-A161-69F9FE4C1EE2}" destId="{C9043BEB-2274-4412-BE2D-E2A072CB23EF}" srcOrd="0" destOrd="0" parTransId="{93F2B3DA-D00D-4F10-9460-ED27AE446E2F}" sibTransId="{9408A6E7-4E51-4833-BB40-9C17424CF35E}"/>
    <dgm:cxn modelId="{413EB42E-319C-46D2-93C7-4C90642AEAF9}" type="presOf" srcId="{79C9AC95-DCB4-4181-BBED-13505AE80773}" destId="{EF9E0FA3-614D-40F9-981C-AEA7541EF26B}" srcOrd="0" destOrd="0" presId="urn:microsoft.com/office/officeart/2005/8/layout/chevron2"/>
    <dgm:cxn modelId="{95FEF05D-B7EE-4EDD-BB7A-EDFB63865D31}" type="presOf" srcId="{21477173-201C-4F53-9F71-17FEEFF28486}" destId="{FE5DF2CE-29A0-4E3D-BE6B-7A7D67166165}" srcOrd="0" destOrd="0" presId="urn:microsoft.com/office/officeart/2005/8/layout/chevron2"/>
    <dgm:cxn modelId="{D4CBB34D-8949-4086-BF3C-E711C1E1722F}" type="presOf" srcId="{86DF7816-3CEA-4ACB-9A42-9C137D679BD7}" destId="{5A421614-89EF-482A-8948-0052720412FE}" srcOrd="0" destOrd="0" presId="urn:microsoft.com/office/officeart/2005/8/layout/chevron2"/>
    <dgm:cxn modelId="{62DFFD59-6CF8-47C2-B5B8-65A1505ABE2A}" type="presOf" srcId="{A2285072-0F69-4BB9-97D9-94890FC5300A}" destId="{1E103735-2D18-4EB3-A4E5-9EF13C0043BA}" srcOrd="0" destOrd="0" presId="urn:microsoft.com/office/officeart/2005/8/layout/chevron2"/>
    <dgm:cxn modelId="{A207D284-E7C0-4332-A296-96709B2B80C2}" type="presOf" srcId="{9062E206-0520-4C3F-A161-69F9FE4C1EE2}" destId="{DF39C0D3-B674-43B1-82ED-BDDC5384331B}" srcOrd="0" destOrd="0" presId="urn:microsoft.com/office/officeart/2005/8/layout/chevron2"/>
    <dgm:cxn modelId="{74311B9E-1EA7-4C5B-86FD-29FFAD72D80D}" srcId="{A2285072-0F69-4BB9-97D9-94890FC5300A}" destId="{CC26EEEC-560C-40FF-A340-F87E776E8D8E}" srcOrd="3" destOrd="0" parTransId="{C9EDF7C1-B7AD-449A-BF10-4569433E749F}" sibTransId="{6B90FBB1-1DE0-4F09-88CD-6AE81F55A40E}"/>
    <dgm:cxn modelId="{138E65AE-026B-4CAB-BCF7-679B4212F4F1}" srcId="{82A1B4AC-41D1-4B65-BA4A-F232255D865E}" destId="{79C9AC95-DCB4-4181-BBED-13505AE80773}" srcOrd="0" destOrd="0" parTransId="{3550A2B5-510F-4475-ABBB-EB2FCCAAC622}" sibTransId="{F8386D8B-D5BF-4C14-816C-3E5B3D48A469}"/>
    <dgm:cxn modelId="{2BD06CB8-2940-4B68-9243-239691190C90}" type="presOf" srcId="{CC26EEEC-560C-40FF-A340-F87E776E8D8E}" destId="{21C37BAA-C591-4C9E-89BE-463720E03710}" srcOrd="0" destOrd="0" presId="urn:microsoft.com/office/officeart/2005/8/layout/chevron2"/>
    <dgm:cxn modelId="{D3C446B9-F1B4-4B77-A5D3-A8617F1D1061}" srcId="{A2285072-0F69-4BB9-97D9-94890FC5300A}" destId="{82A1B4AC-41D1-4B65-BA4A-F232255D865E}" srcOrd="1" destOrd="0" parTransId="{35403A84-223B-4E83-9338-8230210CA36D}" sibTransId="{775DC4F8-3CEA-47DE-B25F-DDDC58A1751B}"/>
    <dgm:cxn modelId="{3B9B92B9-7249-4B4F-836D-B908665122C1}" srcId="{A2285072-0F69-4BB9-97D9-94890FC5300A}" destId="{9062E206-0520-4C3F-A161-69F9FE4C1EE2}" srcOrd="4" destOrd="0" parTransId="{0D57980F-7A5A-48DE-BBCD-608DF89D300E}" sibTransId="{41522A8F-226F-491D-BAFC-BCF49042D79B}"/>
    <dgm:cxn modelId="{7EEC15C2-CA14-468F-AF65-BFE4E558B938}" type="presOf" srcId="{C9043BEB-2274-4412-BE2D-E2A072CB23EF}" destId="{DB4B18C5-9A1D-4B1A-A626-916987F81C72}" srcOrd="0" destOrd="0" presId="urn:microsoft.com/office/officeart/2005/8/layout/chevron2"/>
    <dgm:cxn modelId="{3E68BFCC-204D-4532-A831-355E598AA518}" type="presOf" srcId="{1D620286-772E-4BFE-9198-3525781B3684}" destId="{D3B4DB84-BEDC-4201-8F62-C3B35EA5D825}" srcOrd="0" destOrd="0" presId="urn:microsoft.com/office/officeart/2005/8/layout/chevron2"/>
    <dgm:cxn modelId="{4A9E25CF-8D92-4A35-A928-9504D4C428A3}" srcId="{CC26EEEC-560C-40FF-A340-F87E776E8D8E}" destId="{8A45E31C-10C3-479A-AFE7-F26E5DEFADBB}" srcOrd="0" destOrd="0" parTransId="{38FBC8D9-2F7C-4491-B3B2-3447618022B1}" sibTransId="{6790BDAA-B58B-4250-A843-D41625DA15F7}"/>
    <dgm:cxn modelId="{863E4BDE-142A-45DB-B067-6003B39A5783}" type="presOf" srcId="{9C73081B-7F52-45D7-97E3-69882E9D9D6C}" destId="{6E45D9BA-2D59-4B81-AA51-F443E9F17CA0}" srcOrd="0" destOrd="0" presId="urn:microsoft.com/office/officeart/2005/8/layout/chevron2"/>
    <dgm:cxn modelId="{E1D3C9DE-0B65-428B-BDE4-244EDB3C572B}" srcId="{A2285072-0F69-4BB9-97D9-94890FC5300A}" destId="{9C73081B-7F52-45D7-97E3-69882E9D9D6C}" srcOrd="2" destOrd="0" parTransId="{4649D69A-2121-4F56-8C83-5D83B22A9DE7}" sibTransId="{8A67BA80-B1D8-48A7-94B8-5E52DBB1CC98}"/>
    <dgm:cxn modelId="{C12771E1-DCAD-42FF-96B4-620CA1807901}" srcId="{21477173-201C-4F53-9F71-17FEEFF28486}" destId="{86DF7816-3CEA-4ACB-9A42-9C137D679BD7}" srcOrd="0" destOrd="0" parTransId="{1AA2E84F-40CD-4E85-8605-000D2F4C17E2}" sibTransId="{77A7F0A7-484D-4290-8503-15028BA04793}"/>
    <dgm:cxn modelId="{ECFA69E8-B850-4203-B149-992D5AD6873A}" srcId="{9C73081B-7F52-45D7-97E3-69882E9D9D6C}" destId="{1D620286-772E-4BFE-9198-3525781B3684}" srcOrd="0" destOrd="0" parTransId="{33B6B3A2-ECD6-4E94-8BB9-9BC34560E062}" sibTransId="{06F81DED-158C-4E0F-A7AD-CA094C0D5AA9}"/>
    <dgm:cxn modelId="{13D8DAFD-ED6D-490F-923E-F2649E87C1CF}" srcId="{A2285072-0F69-4BB9-97D9-94890FC5300A}" destId="{21477173-201C-4F53-9F71-17FEEFF28486}" srcOrd="0" destOrd="0" parTransId="{384C990F-D4F8-4083-B4EC-51AA6F52EF1C}" sibTransId="{5D9A34D7-DED0-4D16-92F7-2BA39DF2EBEB}"/>
    <dgm:cxn modelId="{66F812A6-A0F4-4EB4-ABC5-253ABF7E226A}" type="presParOf" srcId="{1E103735-2D18-4EB3-A4E5-9EF13C0043BA}" destId="{563CBFE7-72B5-4786-BED9-F6C7741E90A7}" srcOrd="0" destOrd="0" presId="urn:microsoft.com/office/officeart/2005/8/layout/chevron2"/>
    <dgm:cxn modelId="{524FB90E-886D-4EF5-8752-A6317916887D}" type="presParOf" srcId="{563CBFE7-72B5-4786-BED9-F6C7741E90A7}" destId="{FE5DF2CE-29A0-4E3D-BE6B-7A7D67166165}" srcOrd="0" destOrd="0" presId="urn:microsoft.com/office/officeart/2005/8/layout/chevron2"/>
    <dgm:cxn modelId="{1D0D3A50-8FF4-4244-AE95-0B499108869A}" type="presParOf" srcId="{563CBFE7-72B5-4786-BED9-F6C7741E90A7}" destId="{5A421614-89EF-482A-8948-0052720412FE}" srcOrd="1" destOrd="0" presId="urn:microsoft.com/office/officeart/2005/8/layout/chevron2"/>
    <dgm:cxn modelId="{A741DA8D-CE4C-4072-933D-DB79ECC3CB25}" type="presParOf" srcId="{1E103735-2D18-4EB3-A4E5-9EF13C0043BA}" destId="{5A1CF440-2CB7-4CF2-AD55-A0236ED73562}" srcOrd="1" destOrd="0" presId="urn:microsoft.com/office/officeart/2005/8/layout/chevron2"/>
    <dgm:cxn modelId="{DA2B52EF-75F9-40DA-8197-C01A5CC97D9F}" type="presParOf" srcId="{1E103735-2D18-4EB3-A4E5-9EF13C0043BA}" destId="{10D4C3E6-B06E-48E0-8258-267859F7BBCD}" srcOrd="2" destOrd="0" presId="urn:microsoft.com/office/officeart/2005/8/layout/chevron2"/>
    <dgm:cxn modelId="{601DC815-85FD-4962-ADB2-30B42AA39264}" type="presParOf" srcId="{10D4C3E6-B06E-48E0-8258-267859F7BBCD}" destId="{3AFDBB38-8C04-4726-9654-F18B40DD8A86}" srcOrd="0" destOrd="0" presId="urn:microsoft.com/office/officeart/2005/8/layout/chevron2"/>
    <dgm:cxn modelId="{72B3B395-AE77-4140-B022-0035998E2617}" type="presParOf" srcId="{10D4C3E6-B06E-48E0-8258-267859F7BBCD}" destId="{EF9E0FA3-614D-40F9-981C-AEA7541EF26B}" srcOrd="1" destOrd="0" presId="urn:microsoft.com/office/officeart/2005/8/layout/chevron2"/>
    <dgm:cxn modelId="{67B0D906-221E-4E6C-BE3C-CD9D1CF1C8A3}" type="presParOf" srcId="{1E103735-2D18-4EB3-A4E5-9EF13C0043BA}" destId="{6C717328-CC8B-454E-B569-7824B8D3E82D}" srcOrd="3" destOrd="0" presId="urn:microsoft.com/office/officeart/2005/8/layout/chevron2"/>
    <dgm:cxn modelId="{F2137CD1-A07B-4264-B2A3-DE2DD0820007}" type="presParOf" srcId="{1E103735-2D18-4EB3-A4E5-9EF13C0043BA}" destId="{C338ADA5-3241-4D7C-983E-1F1FA38D3698}" srcOrd="4" destOrd="0" presId="urn:microsoft.com/office/officeart/2005/8/layout/chevron2"/>
    <dgm:cxn modelId="{131E00A2-5B86-475F-93DD-5BC69089B40B}" type="presParOf" srcId="{C338ADA5-3241-4D7C-983E-1F1FA38D3698}" destId="{6E45D9BA-2D59-4B81-AA51-F443E9F17CA0}" srcOrd="0" destOrd="0" presId="urn:microsoft.com/office/officeart/2005/8/layout/chevron2"/>
    <dgm:cxn modelId="{C020E553-7485-4D88-A76C-987E0189E3F3}" type="presParOf" srcId="{C338ADA5-3241-4D7C-983E-1F1FA38D3698}" destId="{D3B4DB84-BEDC-4201-8F62-C3B35EA5D825}" srcOrd="1" destOrd="0" presId="urn:microsoft.com/office/officeart/2005/8/layout/chevron2"/>
    <dgm:cxn modelId="{71E9E915-51CD-4E8F-8E2A-AC6F58E5D351}" type="presParOf" srcId="{1E103735-2D18-4EB3-A4E5-9EF13C0043BA}" destId="{E930B8BE-C07E-4AC5-B4A6-24C22CBADA39}" srcOrd="5" destOrd="0" presId="urn:microsoft.com/office/officeart/2005/8/layout/chevron2"/>
    <dgm:cxn modelId="{AEB6A756-EEB9-42B8-A0C1-B55FB691ACDC}" type="presParOf" srcId="{1E103735-2D18-4EB3-A4E5-9EF13C0043BA}" destId="{9A45990D-5A77-4742-A14E-8AC3C88680BE}" srcOrd="6" destOrd="0" presId="urn:microsoft.com/office/officeart/2005/8/layout/chevron2"/>
    <dgm:cxn modelId="{85DC4CB6-92E8-4681-B49B-97EBD5FE7370}" type="presParOf" srcId="{9A45990D-5A77-4742-A14E-8AC3C88680BE}" destId="{21C37BAA-C591-4C9E-89BE-463720E03710}" srcOrd="0" destOrd="0" presId="urn:microsoft.com/office/officeart/2005/8/layout/chevron2"/>
    <dgm:cxn modelId="{0788D98A-D783-446C-ACCC-1CBF84500F0B}" type="presParOf" srcId="{9A45990D-5A77-4742-A14E-8AC3C88680BE}" destId="{AF08E061-61B4-4B70-85C5-D5C89FCE68EF}" srcOrd="1" destOrd="0" presId="urn:microsoft.com/office/officeart/2005/8/layout/chevron2"/>
    <dgm:cxn modelId="{73A52D44-5771-4D47-B785-AFFAC1CD837B}" type="presParOf" srcId="{1E103735-2D18-4EB3-A4E5-9EF13C0043BA}" destId="{7F6CA2C5-C236-4822-9D59-19C5EC2E83FE}" srcOrd="7" destOrd="0" presId="urn:microsoft.com/office/officeart/2005/8/layout/chevron2"/>
    <dgm:cxn modelId="{DA7B81EB-B73B-45B5-BCBC-F8BA0C6BBE6E}" type="presParOf" srcId="{1E103735-2D18-4EB3-A4E5-9EF13C0043BA}" destId="{8AE662E1-F1D6-4002-8AD1-F177ACBBC441}" srcOrd="8" destOrd="0" presId="urn:microsoft.com/office/officeart/2005/8/layout/chevron2"/>
    <dgm:cxn modelId="{CF22B2B4-20E5-40A1-A552-EC5654758CBD}" type="presParOf" srcId="{8AE662E1-F1D6-4002-8AD1-F177ACBBC441}" destId="{DF39C0D3-B674-43B1-82ED-BDDC5384331B}" srcOrd="0" destOrd="0" presId="urn:microsoft.com/office/officeart/2005/8/layout/chevron2"/>
    <dgm:cxn modelId="{7585485A-4C76-445D-A907-E48999641327}" type="presParOf" srcId="{8AE662E1-F1D6-4002-8AD1-F177ACBBC441}" destId="{DB4B18C5-9A1D-4B1A-A626-916987F81C7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285072-0F69-4BB9-97D9-94890FC5300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21477173-201C-4F53-9F71-17FEEFF28486}">
      <dgm:prSet/>
      <dgm:spPr/>
      <dgm:t>
        <a:bodyPr/>
        <a:lstStyle/>
        <a:p>
          <a:pPr rtl="0"/>
          <a:r>
            <a:rPr lang="en-US" dirty="0"/>
            <a:t>Negotiation Period</a:t>
          </a:r>
        </a:p>
      </dgm:t>
    </dgm:pt>
    <dgm:pt modelId="{384C990F-D4F8-4083-B4EC-51AA6F52EF1C}" type="parTrans" cxnId="{13D8DAFD-ED6D-490F-923E-F2649E87C1CF}">
      <dgm:prSet/>
      <dgm:spPr/>
      <dgm:t>
        <a:bodyPr/>
        <a:lstStyle/>
        <a:p>
          <a:endParaRPr lang="en-US"/>
        </a:p>
      </dgm:t>
    </dgm:pt>
    <dgm:pt modelId="{5D9A34D7-DED0-4D16-92F7-2BA39DF2EBEB}" type="sibTrans" cxnId="{13D8DAFD-ED6D-490F-923E-F2649E87C1CF}">
      <dgm:prSet/>
      <dgm:spPr/>
      <dgm:t>
        <a:bodyPr/>
        <a:lstStyle/>
        <a:p>
          <a:endParaRPr lang="en-US"/>
        </a:p>
      </dgm:t>
    </dgm:pt>
    <dgm:pt modelId="{82A1B4AC-41D1-4B65-BA4A-F232255D865E}">
      <dgm:prSet/>
      <dgm:spPr/>
      <dgm:t>
        <a:bodyPr/>
        <a:lstStyle/>
        <a:p>
          <a:pPr rtl="0"/>
          <a:r>
            <a:rPr lang="en-US" dirty="0"/>
            <a:t>Final IGIA</a:t>
          </a:r>
        </a:p>
      </dgm:t>
    </dgm:pt>
    <dgm:pt modelId="{35403A84-223B-4E83-9338-8230210CA36D}" type="parTrans" cxnId="{D3C446B9-F1B4-4B77-A5D3-A8617F1D1061}">
      <dgm:prSet/>
      <dgm:spPr/>
      <dgm:t>
        <a:bodyPr/>
        <a:lstStyle/>
        <a:p>
          <a:endParaRPr lang="en-US"/>
        </a:p>
      </dgm:t>
    </dgm:pt>
    <dgm:pt modelId="{775DC4F8-3CEA-47DE-B25F-DDDC58A1751B}" type="sibTrans" cxnId="{D3C446B9-F1B4-4B77-A5D3-A8617F1D1061}">
      <dgm:prSet/>
      <dgm:spPr/>
      <dgm:t>
        <a:bodyPr/>
        <a:lstStyle/>
        <a:p>
          <a:endParaRPr lang="en-US"/>
        </a:p>
      </dgm:t>
    </dgm:pt>
    <dgm:pt modelId="{86DF7816-3CEA-4ACB-9A42-9C137D679BD7}">
      <dgm:prSet/>
      <dgm:spPr/>
      <dgm:t>
        <a:bodyPr/>
        <a:lstStyle/>
        <a:p>
          <a:r>
            <a:rPr lang="en-US" dirty="0"/>
            <a:t>Transmission Provider, Transmission Owner and Interconnection Customer shall negotiate 30 calendar days for disputed provisions of the draft IGIA</a:t>
          </a:r>
        </a:p>
      </dgm:t>
    </dgm:pt>
    <dgm:pt modelId="{1AA2E84F-40CD-4E85-8605-000D2F4C17E2}" type="parTrans" cxnId="{C12771E1-DCAD-42FF-96B4-620CA1807901}">
      <dgm:prSet/>
      <dgm:spPr/>
      <dgm:t>
        <a:bodyPr/>
        <a:lstStyle/>
        <a:p>
          <a:endParaRPr lang="en-US"/>
        </a:p>
      </dgm:t>
    </dgm:pt>
    <dgm:pt modelId="{77A7F0A7-484D-4290-8503-15028BA04793}" type="sibTrans" cxnId="{C12771E1-DCAD-42FF-96B4-620CA1807901}">
      <dgm:prSet/>
      <dgm:spPr/>
      <dgm:t>
        <a:bodyPr/>
        <a:lstStyle/>
        <a:p>
          <a:endParaRPr lang="en-US"/>
        </a:p>
      </dgm:t>
    </dgm:pt>
    <dgm:pt modelId="{79C9AC95-DCB4-4181-BBED-13505AE80773}">
      <dgm:prSet/>
      <dgm:spPr/>
      <dgm:t>
        <a:bodyPr/>
        <a:lstStyle/>
        <a:p>
          <a:r>
            <a:rPr lang="en-US" dirty="0"/>
            <a:t>At the conclusion of the negotiation period or sooner if the Parties have reached agreement, Transmission Provider shall tender a final Interim GIA and within ten (10) Calendar Days</a:t>
          </a:r>
        </a:p>
      </dgm:t>
    </dgm:pt>
    <dgm:pt modelId="{3550A2B5-510F-4475-ABBB-EB2FCCAAC622}" type="parTrans" cxnId="{138E65AE-026B-4CAB-BCF7-679B4212F4F1}">
      <dgm:prSet/>
      <dgm:spPr/>
      <dgm:t>
        <a:bodyPr/>
        <a:lstStyle/>
        <a:p>
          <a:endParaRPr lang="en-US"/>
        </a:p>
      </dgm:t>
    </dgm:pt>
    <dgm:pt modelId="{F8386D8B-D5BF-4C14-816C-3E5B3D48A469}" type="sibTrans" cxnId="{138E65AE-026B-4CAB-BCF7-679B4212F4F1}">
      <dgm:prSet/>
      <dgm:spPr/>
      <dgm:t>
        <a:bodyPr/>
        <a:lstStyle/>
        <a:p>
          <a:endParaRPr lang="en-US"/>
        </a:p>
      </dgm:t>
    </dgm:pt>
    <dgm:pt modelId="{9C73081B-7F52-45D7-97E3-69882E9D9D6C}">
      <dgm:prSet/>
      <dgm:spPr/>
      <dgm:t>
        <a:bodyPr/>
        <a:lstStyle/>
        <a:p>
          <a:pPr rtl="0"/>
          <a:r>
            <a:rPr lang="en-US" dirty="0"/>
            <a:t>IC Decision</a:t>
          </a:r>
        </a:p>
      </dgm:t>
    </dgm:pt>
    <dgm:pt modelId="{4649D69A-2121-4F56-8C83-5D83B22A9DE7}" type="parTrans" cxnId="{E1D3C9DE-0B65-428B-BDE4-244EDB3C572B}">
      <dgm:prSet/>
      <dgm:spPr/>
      <dgm:t>
        <a:bodyPr/>
        <a:lstStyle/>
        <a:p>
          <a:endParaRPr lang="en-US"/>
        </a:p>
      </dgm:t>
    </dgm:pt>
    <dgm:pt modelId="{8A67BA80-B1D8-48A7-94B8-5E52DBB1CC98}" type="sibTrans" cxnId="{E1D3C9DE-0B65-428B-BDE4-244EDB3C572B}">
      <dgm:prSet/>
      <dgm:spPr/>
      <dgm:t>
        <a:bodyPr/>
        <a:lstStyle/>
        <a:p>
          <a:endParaRPr lang="en-US"/>
        </a:p>
      </dgm:t>
    </dgm:pt>
    <dgm:pt modelId="{1D620286-772E-4BFE-9198-3525781B3684}">
      <dgm:prSet/>
      <dgm:spPr/>
      <dgm:t>
        <a:bodyPr/>
        <a:lstStyle/>
        <a:p>
          <a:r>
            <a:rPr lang="en-US" dirty="0"/>
            <a:t>execute the tendered Interim GIA and return to the Transmission Owner and Transmission Provider; </a:t>
          </a:r>
          <a:r>
            <a:rPr lang="en-US" b="1" dirty="0"/>
            <a:t>or</a:t>
          </a:r>
          <a:endParaRPr lang="en-US" dirty="0"/>
        </a:p>
      </dgm:t>
    </dgm:pt>
    <dgm:pt modelId="{33B6B3A2-ECD6-4E94-8BB9-9BC34560E062}" type="parTrans" cxnId="{ECFA69E8-B850-4203-B149-992D5AD6873A}">
      <dgm:prSet/>
      <dgm:spPr/>
      <dgm:t>
        <a:bodyPr/>
        <a:lstStyle/>
        <a:p>
          <a:endParaRPr lang="en-US"/>
        </a:p>
      </dgm:t>
    </dgm:pt>
    <dgm:pt modelId="{06F81DED-158C-4E0F-A7AD-CA094C0D5AA9}" type="sibTrans" cxnId="{ECFA69E8-B850-4203-B149-992D5AD6873A}">
      <dgm:prSet/>
      <dgm:spPr/>
      <dgm:t>
        <a:bodyPr/>
        <a:lstStyle/>
        <a:p>
          <a:endParaRPr lang="en-US"/>
        </a:p>
      </dgm:t>
    </dgm:pt>
    <dgm:pt modelId="{CC26EEEC-560C-40FF-A340-F87E776E8D8E}">
      <dgm:prSet/>
      <dgm:spPr/>
      <dgm:t>
        <a:bodyPr/>
        <a:lstStyle/>
        <a:p>
          <a:pPr rtl="0"/>
          <a:r>
            <a:rPr lang="en-US" dirty="0"/>
            <a:t>Transmission Owner</a:t>
          </a:r>
        </a:p>
      </dgm:t>
    </dgm:pt>
    <dgm:pt modelId="{C9EDF7C1-B7AD-449A-BF10-4569433E749F}" type="parTrans" cxnId="{74311B9E-1EA7-4C5B-86FD-29FFAD72D80D}">
      <dgm:prSet/>
      <dgm:spPr/>
      <dgm:t>
        <a:bodyPr/>
        <a:lstStyle/>
        <a:p>
          <a:endParaRPr lang="en-US"/>
        </a:p>
      </dgm:t>
    </dgm:pt>
    <dgm:pt modelId="{6B90FBB1-1DE0-4F09-88CD-6AE81F55A40E}" type="sibTrans" cxnId="{74311B9E-1EA7-4C5B-86FD-29FFAD72D80D}">
      <dgm:prSet/>
      <dgm:spPr/>
      <dgm:t>
        <a:bodyPr/>
        <a:lstStyle/>
        <a:p>
          <a:endParaRPr lang="en-US"/>
        </a:p>
      </dgm:t>
    </dgm:pt>
    <dgm:pt modelId="{8A45E31C-10C3-479A-AFE7-F26E5DEFADBB}">
      <dgm:prSet/>
      <dgm:spPr/>
      <dgm:t>
        <a:bodyPr/>
        <a:lstStyle/>
        <a:p>
          <a:r>
            <a:rPr lang="en-US" dirty="0"/>
            <a:t>shall also execute the tendered Interim GIA and send a copy of the executed Interim GIA to Interconnection Customer and Transmission Provider no later than 30 calendar days</a:t>
          </a:r>
        </a:p>
      </dgm:t>
    </dgm:pt>
    <dgm:pt modelId="{38FBC8D9-2F7C-4491-B3B2-3447618022B1}" type="parTrans" cxnId="{4A9E25CF-8D92-4A35-A928-9504D4C428A3}">
      <dgm:prSet/>
      <dgm:spPr/>
      <dgm:t>
        <a:bodyPr/>
        <a:lstStyle/>
        <a:p>
          <a:endParaRPr lang="en-US"/>
        </a:p>
      </dgm:t>
    </dgm:pt>
    <dgm:pt modelId="{6790BDAA-B58B-4250-A843-D41625DA15F7}" type="sibTrans" cxnId="{4A9E25CF-8D92-4A35-A928-9504D4C428A3}">
      <dgm:prSet/>
      <dgm:spPr/>
      <dgm:t>
        <a:bodyPr/>
        <a:lstStyle/>
        <a:p>
          <a:endParaRPr lang="en-US"/>
        </a:p>
      </dgm:t>
    </dgm:pt>
    <dgm:pt modelId="{275E03DE-358E-4A3E-B3B7-221F19468D02}">
      <dgm:prSet/>
      <dgm:spPr/>
      <dgm:t>
        <a:bodyPr/>
        <a:lstStyle/>
        <a:p>
          <a:r>
            <a:rPr lang="en-US" dirty="0"/>
            <a:t>request in writing that Transmission Provider file with FERC an Interim GIA in unexecuted form</a:t>
          </a:r>
        </a:p>
      </dgm:t>
    </dgm:pt>
    <dgm:pt modelId="{EA1A32D2-F73C-4291-B56D-5A4480C68154}" type="parTrans" cxnId="{D7130939-30A1-4526-B309-F6B7B18CD448}">
      <dgm:prSet/>
      <dgm:spPr/>
      <dgm:t>
        <a:bodyPr/>
        <a:lstStyle/>
        <a:p>
          <a:endParaRPr lang="en-US"/>
        </a:p>
      </dgm:t>
    </dgm:pt>
    <dgm:pt modelId="{C8D314E5-4570-4298-B0B5-F348F8A25240}" type="sibTrans" cxnId="{D7130939-30A1-4526-B309-F6B7B18CD448}">
      <dgm:prSet/>
      <dgm:spPr/>
      <dgm:t>
        <a:bodyPr/>
        <a:lstStyle/>
        <a:p>
          <a:endParaRPr lang="en-US"/>
        </a:p>
      </dgm:t>
    </dgm:pt>
    <dgm:pt modelId="{1E103735-2D18-4EB3-A4E5-9EF13C0043BA}" type="pres">
      <dgm:prSet presAssocID="{A2285072-0F69-4BB9-97D9-94890FC5300A}" presName="linearFlow" presStyleCnt="0">
        <dgm:presLayoutVars>
          <dgm:dir/>
          <dgm:animLvl val="lvl"/>
          <dgm:resizeHandles val="exact"/>
        </dgm:presLayoutVars>
      </dgm:prSet>
      <dgm:spPr/>
    </dgm:pt>
    <dgm:pt modelId="{563CBFE7-72B5-4786-BED9-F6C7741E90A7}" type="pres">
      <dgm:prSet presAssocID="{21477173-201C-4F53-9F71-17FEEFF28486}" presName="composite" presStyleCnt="0"/>
      <dgm:spPr/>
    </dgm:pt>
    <dgm:pt modelId="{FE5DF2CE-29A0-4E3D-BE6B-7A7D67166165}" type="pres">
      <dgm:prSet presAssocID="{21477173-201C-4F53-9F71-17FEEFF28486}" presName="parentText" presStyleLbl="alignNode1" presStyleIdx="0" presStyleCnt="4">
        <dgm:presLayoutVars>
          <dgm:chMax val="1"/>
          <dgm:bulletEnabled val="1"/>
        </dgm:presLayoutVars>
      </dgm:prSet>
      <dgm:spPr/>
    </dgm:pt>
    <dgm:pt modelId="{5A421614-89EF-482A-8948-0052720412FE}" type="pres">
      <dgm:prSet presAssocID="{21477173-201C-4F53-9F71-17FEEFF28486}" presName="descendantText" presStyleLbl="alignAcc1" presStyleIdx="0" presStyleCnt="4">
        <dgm:presLayoutVars>
          <dgm:bulletEnabled val="1"/>
        </dgm:presLayoutVars>
      </dgm:prSet>
      <dgm:spPr/>
    </dgm:pt>
    <dgm:pt modelId="{5A1CF440-2CB7-4CF2-AD55-A0236ED73562}" type="pres">
      <dgm:prSet presAssocID="{5D9A34D7-DED0-4D16-92F7-2BA39DF2EBEB}" presName="sp" presStyleCnt="0"/>
      <dgm:spPr/>
    </dgm:pt>
    <dgm:pt modelId="{10D4C3E6-B06E-48E0-8258-267859F7BBCD}" type="pres">
      <dgm:prSet presAssocID="{82A1B4AC-41D1-4B65-BA4A-F232255D865E}" presName="composite" presStyleCnt="0"/>
      <dgm:spPr/>
    </dgm:pt>
    <dgm:pt modelId="{3AFDBB38-8C04-4726-9654-F18B40DD8A86}" type="pres">
      <dgm:prSet presAssocID="{82A1B4AC-41D1-4B65-BA4A-F232255D865E}" presName="parentText" presStyleLbl="alignNode1" presStyleIdx="1" presStyleCnt="4">
        <dgm:presLayoutVars>
          <dgm:chMax val="1"/>
          <dgm:bulletEnabled val="1"/>
        </dgm:presLayoutVars>
      </dgm:prSet>
      <dgm:spPr/>
    </dgm:pt>
    <dgm:pt modelId="{EF9E0FA3-614D-40F9-981C-AEA7541EF26B}" type="pres">
      <dgm:prSet presAssocID="{82A1B4AC-41D1-4B65-BA4A-F232255D865E}" presName="descendantText" presStyleLbl="alignAcc1" presStyleIdx="1" presStyleCnt="4" custLinFactNeighborX="0">
        <dgm:presLayoutVars>
          <dgm:bulletEnabled val="1"/>
        </dgm:presLayoutVars>
      </dgm:prSet>
      <dgm:spPr/>
    </dgm:pt>
    <dgm:pt modelId="{6C717328-CC8B-454E-B569-7824B8D3E82D}" type="pres">
      <dgm:prSet presAssocID="{775DC4F8-3CEA-47DE-B25F-DDDC58A1751B}" presName="sp" presStyleCnt="0"/>
      <dgm:spPr/>
    </dgm:pt>
    <dgm:pt modelId="{C338ADA5-3241-4D7C-983E-1F1FA38D3698}" type="pres">
      <dgm:prSet presAssocID="{9C73081B-7F52-45D7-97E3-69882E9D9D6C}" presName="composite" presStyleCnt="0"/>
      <dgm:spPr/>
    </dgm:pt>
    <dgm:pt modelId="{6E45D9BA-2D59-4B81-AA51-F443E9F17CA0}" type="pres">
      <dgm:prSet presAssocID="{9C73081B-7F52-45D7-97E3-69882E9D9D6C}" presName="parentText" presStyleLbl="alignNode1" presStyleIdx="2" presStyleCnt="4" custLinFactNeighborY="0">
        <dgm:presLayoutVars>
          <dgm:chMax val="1"/>
          <dgm:bulletEnabled val="1"/>
        </dgm:presLayoutVars>
      </dgm:prSet>
      <dgm:spPr/>
    </dgm:pt>
    <dgm:pt modelId="{D3B4DB84-BEDC-4201-8F62-C3B35EA5D825}" type="pres">
      <dgm:prSet presAssocID="{9C73081B-7F52-45D7-97E3-69882E9D9D6C}" presName="descendantText" presStyleLbl="alignAcc1" presStyleIdx="2" presStyleCnt="4" custLinFactNeighborX="0">
        <dgm:presLayoutVars>
          <dgm:bulletEnabled val="1"/>
        </dgm:presLayoutVars>
      </dgm:prSet>
      <dgm:spPr/>
    </dgm:pt>
    <dgm:pt modelId="{E930B8BE-C07E-4AC5-B4A6-24C22CBADA39}" type="pres">
      <dgm:prSet presAssocID="{8A67BA80-B1D8-48A7-94B8-5E52DBB1CC98}" presName="sp" presStyleCnt="0"/>
      <dgm:spPr/>
    </dgm:pt>
    <dgm:pt modelId="{9A45990D-5A77-4742-A14E-8AC3C88680BE}" type="pres">
      <dgm:prSet presAssocID="{CC26EEEC-560C-40FF-A340-F87E776E8D8E}" presName="composite" presStyleCnt="0"/>
      <dgm:spPr/>
    </dgm:pt>
    <dgm:pt modelId="{21C37BAA-C591-4C9E-89BE-463720E03710}" type="pres">
      <dgm:prSet presAssocID="{CC26EEEC-560C-40FF-A340-F87E776E8D8E}" presName="parentText" presStyleLbl="alignNode1" presStyleIdx="3" presStyleCnt="4" custLinFactNeighborY="0">
        <dgm:presLayoutVars>
          <dgm:chMax val="1"/>
          <dgm:bulletEnabled val="1"/>
        </dgm:presLayoutVars>
      </dgm:prSet>
      <dgm:spPr/>
    </dgm:pt>
    <dgm:pt modelId="{AF08E061-61B4-4B70-85C5-D5C89FCE68EF}" type="pres">
      <dgm:prSet presAssocID="{CC26EEEC-560C-40FF-A340-F87E776E8D8E}" presName="descendantText" presStyleLbl="alignAcc1" presStyleIdx="3" presStyleCnt="4" custLinFactNeighborX="0">
        <dgm:presLayoutVars>
          <dgm:bulletEnabled val="1"/>
        </dgm:presLayoutVars>
      </dgm:prSet>
      <dgm:spPr/>
    </dgm:pt>
  </dgm:ptLst>
  <dgm:cxnLst>
    <dgm:cxn modelId="{2F12A417-9507-4293-9C4A-2AFAD1B280B3}" type="presOf" srcId="{8A45E31C-10C3-479A-AFE7-F26E5DEFADBB}" destId="{AF08E061-61B4-4B70-85C5-D5C89FCE68EF}" srcOrd="0" destOrd="0" presId="urn:microsoft.com/office/officeart/2005/8/layout/chevron2"/>
    <dgm:cxn modelId="{00514C18-B200-4EB7-9515-69539FC87650}" type="presOf" srcId="{82A1B4AC-41D1-4B65-BA4A-F232255D865E}" destId="{3AFDBB38-8C04-4726-9654-F18B40DD8A86}" srcOrd="0" destOrd="0" presId="urn:microsoft.com/office/officeart/2005/8/layout/chevron2"/>
    <dgm:cxn modelId="{413EB42E-319C-46D2-93C7-4C90642AEAF9}" type="presOf" srcId="{79C9AC95-DCB4-4181-BBED-13505AE80773}" destId="{EF9E0FA3-614D-40F9-981C-AEA7541EF26B}" srcOrd="0" destOrd="0" presId="urn:microsoft.com/office/officeart/2005/8/layout/chevron2"/>
    <dgm:cxn modelId="{D7130939-30A1-4526-B309-F6B7B18CD448}" srcId="{9C73081B-7F52-45D7-97E3-69882E9D9D6C}" destId="{275E03DE-358E-4A3E-B3B7-221F19468D02}" srcOrd="1" destOrd="0" parTransId="{EA1A32D2-F73C-4291-B56D-5A4480C68154}" sibTransId="{C8D314E5-4570-4298-B0B5-F348F8A25240}"/>
    <dgm:cxn modelId="{95FEF05D-B7EE-4EDD-BB7A-EDFB63865D31}" type="presOf" srcId="{21477173-201C-4F53-9F71-17FEEFF28486}" destId="{FE5DF2CE-29A0-4E3D-BE6B-7A7D67166165}" srcOrd="0" destOrd="0" presId="urn:microsoft.com/office/officeart/2005/8/layout/chevron2"/>
    <dgm:cxn modelId="{D4CBB34D-8949-4086-BF3C-E711C1E1722F}" type="presOf" srcId="{86DF7816-3CEA-4ACB-9A42-9C137D679BD7}" destId="{5A421614-89EF-482A-8948-0052720412FE}" srcOrd="0" destOrd="0" presId="urn:microsoft.com/office/officeart/2005/8/layout/chevron2"/>
    <dgm:cxn modelId="{62DFFD59-6CF8-47C2-B5B8-65A1505ABE2A}" type="presOf" srcId="{A2285072-0F69-4BB9-97D9-94890FC5300A}" destId="{1E103735-2D18-4EB3-A4E5-9EF13C0043BA}" srcOrd="0" destOrd="0" presId="urn:microsoft.com/office/officeart/2005/8/layout/chevron2"/>
    <dgm:cxn modelId="{74311B9E-1EA7-4C5B-86FD-29FFAD72D80D}" srcId="{A2285072-0F69-4BB9-97D9-94890FC5300A}" destId="{CC26EEEC-560C-40FF-A340-F87E776E8D8E}" srcOrd="3" destOrd="0" parTransId="{C9EDF7C1-B7AD-449A-BF10-4569433E749F}" sibTransId="{6B90FBB1-1DE0-4F09-88CD-6AE81F55A40E}"/>
    <dgm:cxn modelId="{138E65AE-026B-4CAB-BCF7-679B4212F4F1}" srcId="{82A1B4AC-41D1-4B65-BA4A-F232255D865E}" destId="{79C9AC95-DCB4-4181-BBED-13505AE80773}" srcOrd="0" destOrd="0" parTransId="{3550A2B5-510F-4475-ABBB-EB2FCCAAC622}" sibTransId="{F8386D8B-D5BF-4C14-816C-3E5B3D48A469}"/>
    <dgm:cxn modelId="{762EBBAE-671D-42D3-B7FD-E451E1426EB2}" type="presOf" srcId="{275E03DE-358E-4A3E-B3B7-221F19468D02}" destId="{D3B4DB84-BEDC-4201-8F62-C3B35EA5D825}" srcOrd="0" destOrd="1" presId="urn:microsoft.com/office/officeart/2005/8/layout/chevron2"/>
    <dgm:cxn modelId="{2BD06CB8-2940-4B68-9243-239691190C90}" type="presOf" srcId="{CC26EEEC-560C-40FF-A340-F87E776E8D8E}" destId="{21C37BAA-C591-4C9E-89BE-463720E03710}" srcOrd="0" destOrd="0" presId="urn:microsoft.com/office/officeart/2005/8/layout/chevron2"/>
    <dgm:cxn modelId="{D3C446B9-F1B4-4B77-A5D3-A8617F1D1061}" srcId="{A2285072-0F69-4BB9-97D9-94890FC5300A}" destId="{82A1B4AC-41D1-4B65-BA4A-F232255D865E}" srcOrd="1" destOrd="0" parTransId="{35403A84-223B-4E83-9338-8230210CA36D}" sibTransId="{775DC4F8-3CEA-47DE-B25F-DDDC58A1751B}"/>
    <dgm:cxn modelId="{3E68BFCC-204D-4532-A831-355E598AA518}" type="presOf" srcId="{1D620286-772E-4BFE-9198-3525781B3684}" destId="{D3B4DB84-BEDC-4201-8F62-C3B35EA5D825}" srcOrd="0" destOrd="0" presId="urn:microsoft.com/office/officeart/2005/8/layout/chevron2"/>
    <dgm:cxn modelId="{4A9E25CF-8D92-4A35-A928-9504D4C428A3}" srcId="{CC26EEEC-560C-40FF-A340-F87E776E8D8E}" destId="{8A45E31C-10C3-479A-AFE7-F26E5DEFADBB}" srcOrd="0" destOrd="0" parTransId="{38FBC8D9-2F7C-4491-B3B2-3447618022B1}" sibTransId="{6790BDAA-B58B-4250-A843-D41625DA15F7}"/>
    <dgm:cxn modelId="{863E4BDE-142A-45DB-B067-6003B39A5783}" type="presOf" srcId="{9C73081B-7F52-45D7-97E3-69882E9D9D6C}" destId="{6E45D9BA-2D59-4B81-AA51-F443E9F17CA0}" srcOrd="0" destOrd="0" presId="urn:microsoft.com/office/officeart/2005/8/layout/chevron2"/>
    <dgm:cxn modelId="{E1D3C9DE-0B65-428B-BDE4-244EDB3C572B}" srcId="{A2285072-0F69-4BB9-97D9-94890FC5300A}" destId="{9C73081B-7F52-45D7-97E3-69882E9D9D6C}" srcOrd="2" destOrd="0" parTransId="{4649D69A-2121-4F56-8C83-5D83B22A9DE7}" sibTransId="{8A67BA80-B1D8-48A7-94B8-5E52DBB1CC98}"/>
    <dgm:cxn modelId="{C12771E1-DCAD-42FF-96B4-620CA1807901}" srcId="{21477173-201C-4F53-9F71-17FEEFF28486}" destId="{86DF7816-3CEA-4ACB-9A42-9C137D679BD7}" srcOrd="0" destOrd="0" parTransId="{1AA2E84F-40CD-4E85-8605-000D2F4C17E2}" sibTransId="{77A7F0A7-484D-4290-8503-15028BA04793}"/>
    <dgm:cxn modelId="{ECFA69E8-B850-4203-B149-992D5AD6873A}" srcId="{9C73081B-7F52-45D7-97E3-69882E9D9D6C}" destId="{1D620286-772E-4BFE-9198-3525781B3684}" srcOrd="0" destOrd="0" parTransId="{33B6B3A2-ECD6-4E94-8BB9-9BC34560E062}" sibTransId="{06F81DED-158C-4E0F-A7AD-CA094C0D5AA9}"/>
    <dgm:cxn modelId="{13D8DAFD-ED6D-490F-923E-F2649E87C1CF}" srcId="{A2285072-0F69-4BB9-97D9-94890FC5300A}" destId="{21477173-201C-4F53-9F71-17FEEFF28486}" srcOrd="0" destOrd="0" parTransId="{384C990F-D4F8-4083-B4EC-51AA6F52EF1C}" sibTransId="{5D9A34D7-DED0-4D16-92F7-2BA39DF2EBEB}"/>
    <dgm:cxn modelId="{66F812A6-A0F4-4EB4-ABC5-253ABF7E226A}" type="presParOf" srcId="{1E103735-2D18-4EB3-A4E5-9EF13C0043BA}" destId="{563CBFE7-72B5-4786-BED9-F6C7741E90A7}" srcOrd="0" destOrd="0" presId="urn:microsoft.com/office/officeart/2005/8/layout/chevron2"/>
    <dgm:cxn modelId="{524FB90E-886D-4EF5-8752-A6317916887D}" type="presParOf" srcId="{563CBFE7-72B5-4786-BED9-F6C7741E90A7}" destId="{FE5DF2CE-29A0-4E3D-BE6B-7A7D67166165}" srcOrd="0" destOrd="0" presId="urn:microsoft.com/office/officeart/2005/8/layout/chevron2"/>
    <dgm:cxn modelId="{1D0D3A50-8FF4-4244-AE95-0B499108869A}" type="presParOf" srcId="{563CBFE7-72B5-4786-BED9-F6C7741E90A7}" destId="{5A421614-89EF-482A-8948-0052720412FE}" srcOrd="1" destOrd="0" presId="urn:microsoft.com/office/officeart/2005/8/layout/chevron2"/>
    <dgm:cxn modelId="{A741DA8D-CE4C-4072-933D-DB79ECC3CB25}" type="presParOf" srcId="{1E103735-2D18-4EB3-A4E5-9EF13C0043BA}" destId="{5A1CF440-2CB7-4CF2-AD55-A0236ED73562}" srcOrd="1" destOrd="0" presId="urn:microsoft.com/office/officeart/2005/8/layout/chevron2"/>
    <dgm:cxn modelId="{DA2B52EF-75F9-40DA-8197-C01A5CC97D9F}" type="presParOf" srcId="{1E103735-2D18-4EB3-A4E5-9EF13C0043BA}" destId="{10D4C3E6-B06E-48E0-8258-267859F7BBCD}" srcOrd="2" destOrd="0" presId="urn:microsoft.com/office/officeart/2005/8/layout/chevron2"/>
    <dgm:cxn modelId="{601DC815-85FD-4962-ADB2-30B42AA39264}" type="presParOf" srcId="{10D4C3E6-B06E-48E0-8258-267859F7BBCD}" destId="{3AFDBB38-8C04-4726-9654-F18B40DD8A86}" srcOrd="0" destOrd="0" presId="urn:microsoft.com/office/officeart/2005/8/layout/chevron2"/>
    <dgm:cxn modelId="{72B3B395-AE77-4140-B022-0035998E2617}" type="presParOf" srcId="{10D4C3E6-B06E-48E0-8258-267859F7BBCD}" destId="{EF9E0FA3-614D-40F9-981C-AEA7541EF26B}" srcOrd="1" destOrd="0" presId="urn:microsoft.com/office/officeart/2005/8/layout/chevron2"/>
    <dgm:cxn modelId="{67B0D906-221E-4E6C-BE3C-CD9D1CF1C8A3}" type="presParOf" srcId="{1E103735-2D18-4EB3-A4E5-9EF13C0043BA}" destId="{6C717328-CC8B-454E-B569-7824B8D3E82D}" srcOrd="3" destOrd="0" presId="urn:microsoft.com/office/officeart/2005/8/layout/chevron2"/>
    <dgm:cxn modelId="{F2137CD1-A07B-4264-B2A3-DE2DD0820007}" type="presParOf" srcId="{1E103735-2D18-4EB3-A4E5-9EF13C0043BA}" destId="{C338ADA5-3241-4D7C-983E-1F1FA38D3698}" srcOrd="4" destOrd="0" presId="urn:microsoft.com/office/officeart/2005/8/layout/chevron2"/>
    <dgm:cxn modelId="{131E00A2-5B86-475F-93DD-5BC69089B40B}" type="presParOf" srcId="{C338ADA5-3241-4D7C-983E-1F1FA38D3698}" destId="{6E45D9BA-2D59-4B81-AA51-F443E9F17CA0}" srcOrd="0" destOrd="0" presId="urn:microsoft.com/office/officeart/2005/8/layout/chevron2"/>
    <dgm:cxn modelId="{C020E553-7485-4D88-A76C-987E0189E3F3}" type="presParOf" srcId="{C338ADA5-3241-4D7C-983E-1F1FA38D3698}" destId="{D3B4DB84-BEDC-4201-8F62-C3B35EA5D825}" srcOrd="1" destOrd="0" presId="urn:microsoft.com/office/officeart/2005/8/layout/chevron2"/>
    <dgm:cxn modelId="{71E9E915-51CD-4E8F-8E2A-AC6F58E5D351}" type="presParOf" srcId="{1E103735-2D18-4EB3-A4E5-9EF13C0043BA}" destId="{E930B8BE-C07E-4AC5-B4A6-24C22CBADA39}" srcOrd="5" destOrd="0" presId="urn:microsoft.com/office/officeart/2005/8/layout/chevron2"/>
    <dgm:cxn modelId="{AEB6A756-EEB9-42B8-A0C1-B55FB691ACDC}" type="presParOf" srcId="{1E103735-2D18-4EB3-A4E5-9EF13C0043BA}" destId="{9A45990D-5A77-4742-A14E-8AC3C88680BE}" srcOrd="6" destOrd="0" presId="urn:microsoft.com/office/officeart/2005/8/layout/chevron2"/>
    <dgm:cxn modelId="{85DC4CB6-92E8-4681-B49B-97EBD5FE7370}" type="presParOf" srcId="{9A45990D-5A77-4742-A14E-8AC3C88680BE}" destId="{21C37BAA-C591-4C9E-89BE-463720E03710}" srcOrd="0" destOrd="0" presId="urn:microsoft.com/office/officeart/2005/8/layout/chevron2"/>
    <dgm:cxn modelId="{0788D98A-D783-446C-ACCC-1CBF84500F0B}" type="presParOf" srcId="{9A45990D-5A77-4742-A14E-8AC3C88680BE}" destId="{AF08E061-61B4-4B70-85C5-D5C89FCE68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EDBB3-1AF0-4D40-AD0D-481BF06CD22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42A01E-23C6-43C2-A20E-711EC6A491EE}">
      <dgm:prSet custT="1"/>
      <dgm:spPr/>
      <dgm:t>
        <a:bodyPr/>
        <a:lstStyle/>
        <a:p>
          <a:r>
            <a:rPr lang="en-US" sz="2000" b="0" i="0"/>
            <a:t>The Transmission Provider will annually perform a re-study of each effective Interim GIA per </a:t>
          </a:r>
          <a:r>
            <a:rPr lang="en-US" sz="2000"/>
            <a:t>Attachment V; Section 11A.6</a:t>
          </a:r>
          <a:br>
            <a:rPr lang="en-US" sz="2000"/>
          </a:br>
          <a:endParaRPr lang="en-US" sz="2000" dirty="0"/>
        </a:p>
      </dgm:t>
    </dgm:pt>
    <dgm:pt modelId="{CE5300E8-5DA0-4304-B2C3-57C12CECA80C}" type="parTrans" cxnId="{70684BE2-3DF2-44E1-9D4A-00D045D73CB1}">
      <dgm:prSet/>
      <dgm:spPr/>
      <dgm:t>
        <a:bodyPr/>
        <a:lstStyle/>
        <a:p>
          <a:endParaRPr lang="en-US"/>
        </a:p>
      </dgm:t>
    </dgm:pt>
    <dgm:pt modelId="{94AE1AB0-B045-4779-8D2B-31AE07193438}" type="sibTrans" cxnId="{70684BE2-3DF2-44E1-9D4A-00D045D73CB1}">
      <dgm:prSet/>
      <dgm:spPr/>
      <dgm:t>
        <a:bodyPr/>
        <a:lstStyle/>
        <a:p>
          <a:endParaRPr lang="en-US"/>
        </a:p>
      </dgm:t>
    </dgm:pt>
    <dgm:pt modelId="{D47E6A3F-9794-4CD7-ABD1-73148F091319}">
      <dgm:prSet custT="1"/>
      <dgm:spPr/>
      <dgm:t>
        <a:bodyPr/>
        <a:lstStyle/>
        <a:p>
          <a:pPr>
            <a:buFont typeface="Arial" panose="020B0604020202020204" pitchFamily="34" charset="0"/>
            <a:buChar char="•"/>
          </a:pPr>
          <a:r>
            <a:rPr lang="en-US" sz="2000" b="0" i="0"/>
            <a:t>The Transmission Provider will annually perform a re-study of each effective Interim GIA and will determine whether the Interim Interconnection Service determined pursuant to Section 11A.2 continues to be available in the amount specified in the Interim GIA</a:t>
          </a:r>
          <a:endParaRPr lang="en-US" sz="2000" dirty="0"/>
        </a:p>
      </dgm:t>
    </dgm:pt>
    <dgm:pt modelId="{5AAE50E8-20C4-437E-BBE8-A6C15E3E7EBD}" type="parTrans" cxnId="{EBBF3510-9038-4DF0-9582-D5E25EE54489}">
      <dgm:prSet/>
      <dgm:spPr/>
      <dgm:t>
        <a:bodyPr/>
        <a:lstStyle/>
        <a:p>
          <a:endParaRPr lang="en-US"/>
        </a:p>
      </dgm:t>
    </dgm:pt>
    <dgm:pt modelId="{79067882-926C-4ABC-8991-E65EB1163B02}" type="sibTrans" cxnId="{EBBF3510-9038-4DF0-9582-D5E25EE54489}">
      <dgm:prSet/>
      <dgm:spPr/>
      <dgm:t>
        <a:bodyPr/>
        <a:lstStyle/>
        <a:p>
          <a:endParaRPr lang="en-US"/>
        </a:p>
      </dgm:t>
    </dgm:pt>
    <dgm:pt modelId="{F29B4D1D-D904-4954-9608-9C006C83513E}">
      <dgm:prSet custT="1"/>
      <dgm:spPr/>
      <dgm:t>
        <a:bodyPr/>
        <a:lstStyle/>
        <a:p>
          <a:pPr>
            <a:buFont typeface="Arial" panose="020B0604020202020204" pitchFamily="34" charset="0"/>
            <a:buChar char="•"/>
          </a:pPr>
          <a:r>
            <a:rPr lang="en-US" sz="2000" b="0" i="0"/>
            <a:t>The Transmission Provider will increase or decrease the amount of service in the Interim GIA based on the results of the annual restudy and subject to Article 4.2.3 of the Interim GIA</a:t>
          </a:r>
          <a:endParaRPr lang="en-US" sz="2000" dirty="0"/>
        </a:p>
      </dgm:t>
    </dgm:pt>
    <dgm:pt modelId="{BD810237-B6A8-479F-B674-C551F3968839}" type="parTrans" cxnId="{E6BAFF42-3DF3-4754-BF00-DA4773FF962C}">
      <dgm:prSet/>
      <dgm:spPr/>
      <dgm:t>
        <a:bodyPr/>
        <a:lstStyle/>
        <a:p>
          <a:endParaRPr lang="en-US"/>
        </a:p>
      </dgm:t>
    </dgm:pt>
    <dgm:pt modelId="{BE85B5EA-B8C8-4478-9E5C-39DBA107FCA4}" type="sibTrans" cxnId="{E6BAFF42-3DF3-4754-BF00-DA4773FF962C}">
      <dgm:prSet/>
      <dgm:spPr/>
      <dgm:t>
        <a:bodyPr/>
        <a:lstStyle/>
        <a:p>
          <a:endParaRPr lang="en-US"/>
        </a:p>
      </dgm:t>
    </dgm:pt>
    <dgm:pt modelId="{CD9BA225-559A-4EA0-A1A6-F877C6A25627}" type="pres">
      <dgm:prSet presAssocID="{4C6EDBB3-1AF0-4D40-AD0D-481BF06CD22F}" presName="linear" presStyleCnt="0">
        <dgm:presLayoutVars>
          <dgm:animLvl val="lvl"/>
          <dgm:resizeHandles val="exact"/>
        </dgm:presLayoutVars>
      </dgm:prSet>
      <dgm:spPr/>
    </dgm:pt>
    <dgm:pt modelId="{C5821386-EFA0-4916-89FF-4C3C0556CCC7}" type="pres">
      <dgm:prSet presAssocID="{A542A01E-23C6-43C2-A20E-711EC6A491EE}" presName="parentText" presStyleLbl="node1" presStyleIdx="0" presStyleCnt="1">
        <dgm:presLayoutVars>
          <dgm:chMax val="0"/>
          <dgm:bulletEnabled val="1"/>
        </dgm:presLayoutVars>
      </dgm:prSet>
      <dgm:spPr/>
    </dgm:pt>
    <dgm:pt modelId="{5FBF9498-26F0-4C62-A76E-F96EAA57DCF2}" type="pres">
      <dgm:prSet presAssocID="{A542A01E-23C6-43C2-A20E-711EC6A491EE}" presName="childText" presStyleLbl="revTx" presStyleIdx="0" presStyleCnt="1">
        <dgm:presLayoutVars>
          <dgm:bulletEnabled val="1"/>
        </dgm:presLayoutVars>
      </dgm:prSet>
      <dgm:spPr/>
    </dgm:pt>
  </dgm:ptLst>
  <dgm:cxnLst>
    <dgm:cxn modelId="{EBBF3510-9038-4DF0-9582-D5E25EE54489}" srcId="{A542A01E-23C6-43C2-A20E-711EC6A491EE}" destId="{D47E6A3F-9794-4CD7-ABD1-73148F091319}" srcOrd="0" destOrd="0" parTransId="{5AAE50E8-20C4-437E-BBE8-A6C15E3E7EBD}" sibTransId="{79067882-926C-4ABC-8991-E65EB1163B02}"/>
    <dgm:cxn modelId="{DD39A92B-F8D0-4DB4-B861-71AEF961CE34}" type="presOf" srcId="{F29B4D1D-D904-4954-9608-9C006C83513E}" destId="{5FBF9498-26F0-4C62-A76E-F96EAA57DCF2}" srcOrd="0" destOrd="1" presId="urn:microsoft.com/office/officeart/2005/8/layout/vList2"/>
    <dgm:cxn modelId="{DB256941-11CF-4859-8DC3-4D7C461AC855}" type="presOf" srcId="{4C6EDBB3-1AF0-4D40-AD0D-481BF06CD22F}" destId="{CD9BA225-559A-4EA0-A1A6-F877C6A25627}" srcOrd="0" destOrd="0" presId="urn:microsoft.com/office/officeart/2005/8/layout/vList2"/>
    <dgm:cxn modelId="{E6BAFF42-3DF3-4754-BF00-DA4773FF962C}" srcId="{A542A01E-23C6-43C2-A20E-711EC6A491EE}" destId="{F29B4D1D-D904-4954-9608-9C006C83513E}" srcOrd="1" destOrd="0" parTransId="{BD810237-B6A8-479F-B674-C551F3968839}" sibTransId="{BE85B5EA-B8C8-4478-9E5C-39DBA107FCA4}"/>
    <dgm:cxn modelId="{15313FA9-E3CE-47E8-9F96-9EB0FA896B38}" type="presOf" srcId="{D47E6A3F-9794-4CD7-ABD1-73148F091319}" destId="{5FBF9498-26F0-4C62-A76E-F96EAA57DCF2}" srcOrd="0" destOrd="0" presId="urn:microsoft.com/office/officeart/2005/8/layout/vList2"/>
    <dgm:cxn modelId="{9780ECB5-5F12-4AF9-AD0E-68282ECF3C68}" type="presOf" srcId="{A542A01E-23C6-43C2-A20E-711EC6A491EE}" destId="{C5821386-EFA0-4916-89FF-4C3C0556CCC7}" srcOrd="0" destOrd="0" presId="urn:microsoft.com/office/officeart/2005/8/layout/vList2"/>
    <dgm:cxn modelId="{70684BE2-3DF2-44E1-9D4A-00D045D73CB1}" srcId="{4C6EDBB3-1AF0-4D40-AD0D-481BF06CD22F}" destId="{A542A01E-23C6-43C2-A20E-711EC6A491EE}" srcOrd="0" destOrd="0" parTransId="{CE5300E8-5DA0-4304-B2C3-57C12CECA80C}" sibTransId="{94AE1AB0-B045-4779-8D2B-31AE07193438}"/>
    <dgm:cxn modelId="{460C381C-5266-4179-B728-2C0B1C03303F}" type="presParOf" srcId="{CD9BA225-559A-4EA0-A1A6-F877C6A25627}" destId="{C5821386-EFA0-4916-89FF-4C3C0556CCC7}" srcOrd="0" destOrd="0" presId="urn:microsoft.com/office/officeart/2005/8/layout/vList2"/>
    <dgm:cxn modelId="{AE1F1366-29D7-4E48-8B07-C30F47A119FD}" type="presParOf" srcId="{CD9BA225-559A-4EA0-A1A6-F877C6A25627}" destId="{5FBF9498-26F0-4C62-A76E-F96EAA57DCF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46D4E2-F7DA-4B5A-A4CE-64C3C2CFF49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86A1D51-D90D-4170-8412-C2DC9B868A63}">
      <dgm:prSet/>
      <dgm:spPr>
        <a:solidFill>
          <a:schemeClr val="accent3"/>
        </a:solidFill>
      </dgm:spPr>
      <dgm:t>
        <a:bodyPr/>
        <a:lstStyle/>
        <a:p>
          <a:pPr rtl="0"/>
          <a:r>
            <a:rPr lang="en-US" b="0" i="0" dirty="0"/>
            <a:t>A GIR will be included in the Annual Interim Study if the following criteria is met</a:t>
          </a:r>
          <a:endParaRPr lang="en-US" b="1" dirty="0"/>
        </a:p>
      </dgm:t>
    </dgm:pt>
    <dgm:pt modelId="{A1ECC6B9-5670-4E51-A2A7-F2E189702159}" type="parTrans" cxnId="{FD648D44-DDEF-43DC-892F-24536D89676B}">
      <dgm:prSet/>
      <dgm:spPr/>
      <dgm:t>
        <a:bodyPr/>
        <a:lstStyle/>
        <a:p>
          <a:endParaRPr lang="en-US"/>
        </a:p>
      </dgm:t>
    </dgm:pt>
    <dgm:pt modelId="{5395F336-1F5A-4AD0-9E51-D6708812CB96}" type="sibTrans" cxnId="{FD648D44-DDEF-43DC-892F-24536D89676B}">
      <dgm:prSet/>
      <dgm:spPr/>
      <dgm:t>
        <a:bodyPr/>
        <a:lstStyle/>
        <a:p>
          <a:endParaRPr lang="en-US"/>
        </a:p>
      </dgm:t>
    </dgm:pt>
    <dgm:pt modelId="{7CF21558-9A64-416E-9133-C67A30317ABB}">
      <dgm:prSet/>
      <dgm:spPr>
        <a:solidFill>
          <a:schemeClr val="accent3">
            <a:lumMod val="40000"/>
            <a:lumOff val="60000"/>
            <a:alpha val="90000"/>
          </a:schemeClr>
        </a:solidFill>
      </dgm:spPr>
      <dgm:t>
        <a:bodyPr/>
        <a:lstStyle/>
        <a:p>
          <a:pPr rtl="0"/>
          <a:r>
            <a:rPr lang="en-US" b="0" i="0"/>
            <a:t>The GIR has an effective IGIA, and</a:t>
          </a:r>
          <a:endParaRPr lang="en-US" dirty="0"/>
        </a:p>
      </dgm:t>
    </dgm:pt>
    <dgm:pt modelId="{1F88ECFD-9E2B-4BDC-814E-96A006C3902A}" type="parTrans" cxnId="{2EF6C199-A6BD-4A0C-996E-4199BEC051E5}">
      <dgm:prSet/>
      <dgm:spPr/>
      <dgm:t>
        <a:bodyPr/>
        <a:lstStyle/>
        <a:p>
          <a:endParaRPr lang="en-US"/>
        </a:p>
      </dgm:t>
    </dgm:pt>
    <dgm:pt modelId="{EC601591-05C4-4363-868D-F8E4D111FFCF}" type="sibTrans" cxnId="{2EF6C199-A6BD-4A0C-996E-4199BEC051E5}">
      <dgm:prSet/>
      <dgm:spPr/>
      <dgm:t>
        <a:bodyPr/>
        <a:lstStyle/>
        <a:p>
          <a:endParaRPr lang="en-US"/>
        </a:p>
      </dgm:t>
    </dgm:pt>
    <dgm:pt modelId="{7FD0DBE7-068B-4B2F-ABF2-1A8954149D91}">
      <dgm:prSet/>
      <dgm:spPr>
        <a:solidFill>
          <a:schemeClr val="accent3">
            <a:lumMod val="40000"/>
            <a:lumOff val="60000"/>
            <a:alpha val="90000"/>
          </a:schemeClr>
        </a:solidFill>
      </dgm:spPr>
      <dgm:t>
        <a:bodyPr/>
        <a:lstStyle/>
        <a:p>
          <a:pPr rtl="0"/>
          <a:r>
            <a:rPr lang="en-US" b="0" i="0" dirty="0"/>
            <a:t>The current special studies DISIS model set is later than the base DISIS model set used to determine the latest IIS value for the GIR, and</a:t>
          </a:r>
          <a:endParaRPr lang="en-US" dirty="0"/>
        </a:p>
      </dgm:t>
    </dgm:pt>
    <dgm:pt modelId="{427A1513-EA31-4822-BD04-AC6F6AFF4125}" type="parTrans" cxnId="{FCCA07A5-B80D-45A1-B3A4-0DDCCA7587E7}">
      <dgm:prSet/>
      <dgm:spPr/>
      <dgm:t>
        <a:bodyPr/>
        <a:lstStyle/>
        <a:p>
          <a:endParaRPr lang="en-US"/>
        </a:p>
      </dgm:t>
    </dgm:pt>
    <dgm:pt modelId="{59A12EDD-EE96-4267-8BFD-4695E35F6650}" type="sibTrans" cxnId="{FCCA07A5-B80D-45A1-B3A4-0DDCCA7587E7}">
      <dgm:prSet/>
      <dgm:spPr/>
      <dgm:t>
        <a:bodyPr/>
        <a:lstStyle/>
        <a:p>
          <a:endParaRPr lang="en-US"/>
        </a:p>
      </dgm:t>
    </dgm:pt>
    <dgm:pt modelId="{21371E43-D882-4532-A94C-4D39FA814549}">
      <dgm:prSet/>
      <dgm:spPr>
        <a:solidFill>
          <a:schemeClr val="accent3">
            <a:lumMod val="40000"/>
            <a:lumOff val="60000"/>
            <a:alpha val="90000"/>
          </a:schemeClr>
        </a:solidFill>
      </dgm:spPr>
      <dgm:t>
        <a:bodyPr/>
        <a:lstStyle/>
        <a:p>
          <a:pPr rtl="0"/>
          <a:r>
            <a:rPr lang="en-US" b="0" i="0" dirty="0"/>
            <a:t>The GIR’s final DISIS Phase 2 results are not available</a:t>
          </a:r>
          <a:endParaRPr lang="en-US" dirty="0"/>
        </a:p>
      </dgm:t>
    </dgm:pt>
    <dgm:pt modelId="{E6F3154F-4B47-4D1A-8888-FBEA7AA9F94E}" type="parTrans" cxnId="{CD3DFD04-BCD7-42B7-B039-45DF99AB6C22}">
      <dgm:prSet/>
      <dgm:spPr/>
      <dgm:t>
        <a:bodyPr/>
        <a:lstStyle/>
        <a:p>
          <a:endParaRPr lang="en-US"/>
        </a:p>
      </dgm:t>
    </dgm:pt>
    <dgm:pt modelId="{D9DA1876-40A4-4F38-9D4E-101A238CCE2F}" type="sibTrans" cxnId="{CD3DFD04-BCD7-42B7-B039-45DF99AB6C22}">
      <dgm:prSet/>
      <dgm:spPr/>
      <dgm:t>
        <a:bodyPr/>
        <a:lstStyle/>
        <a:p>
          <a:endParaRPr lang="en-US"/>
        </a:p>
      </dgm:t>
    </dgm:pt>
    <dgm:pt modelId="{0DB43A1A-DDFE-4AE0-88CB-0A5F01EB3F7F}" type="pres">
      <dgm:prSet presAssocID="{EB46D4E2-F7DA-4B5A-A4CE-64C3C2CFF49D}" presName="Name0" presStyleCnt="0">
        <dgm:presLayoutVars>
          <dgm:dir/>
          <dgm:animLvl val="lvl"/>
          <dgm:resizeHandles val="exact"/>
        </dgm:presLayoutVars>
      </dgm:prSet>
      <dgm:spPr/>
    </dgm:pt>
    <dgm:pt modelId="{6C65F78C-B436-4237-82F1-733D5277E74E}" type="pres">
      <dgm:prSet presAssocID="{D86A1D51-D90D-4170-8412-C2DC9B868A63}" presName="composite" presStyleCnt="0"/>
      <dgm:spPr/>
    </dgm:pt>
    <dgm:pt modelId="{129ED9AC-0087-4E7D-9007-20DA8D1AF4AE}" type="pres">
      <dgm:prSet presAssocID="{D86A1D51-D90D-4170-8412-C2DC9B868A63}" presName="parTx" presStyleLbl="alignNode1" presStyleIdx="0" presStyleCnt="1">
        <dgm:presLayoutVars>
          <dgm:chMax val="0"/>
          <dgm:chPref val="0"/>
          <dgm:bulletEnabled val="1"/>
        </dgm:presLayoutVars>
      </dgm:prSet>
      <dgm:spPr/>
    </dgm:pt>
    <dgm:pt modelId="{F7628ED6-0433-443F-B3CF-31644E193862}" type="pres">
      <dgm:prSet presAssocID="{D86A1D51-D90D-4170-8412-C2DC9B868A63}" presName="desTx" presStyleLbl="alignAccFollowNode1" presStyleIdx="0" presStyleCnt="1">
        <dgm:presLayoutVars>
          <dgm:bulletEnabled val="1"/>
        </dgm:presLayoutVars>
      </dgm:prSet>
      <dgm:spPr/>
    </dgm:pt>
  </dgm:ptLst>
  <dgm:cxnLst>
    <dgm:cxn modelId="{CD3DFD04-BCD7-42B7-B039-45DF99AB6C22}" srcId="{D86A1D51-D90D-4170-8412-C2DC9B868A63}" destId="{21371E43-D882-4532-A94C-4D39FA814549}" srcOrd="2" destOrd="0" parTransId="{E6F3154F-4B47-4D1A-8888-FBEA7AA9F94E}" sibTransId="{D9DA1876-40A4-4F38-9D4E-101A238CCE2F}"/>
    <dgm:cxn modelId="{5BC2955C-D1A7-48BC-AAD0-33EFBEDC97CC}" type="presOf" srcId="{21371E43-D882-4532-A94C-4D39FA814549}" destId="{F7628ED6-0433-443F-B3CF-31644E193862}" srcOrd="0" destOrd="2" presId="urn:microsoft.com/office/officeart/2005/8/layout/hList1"/>
    <dgm:cxn modelId="{FD648D44-DDEF-43DC-892F-24536D89676B}" srcId="{EB46D4E2-F7DA-4B5A-A4CE-64C3C2CFF49D}" destId="{D86A1D51-D90D-4170-8412-C2DC9B868A63}" srcOrd="0" destOrd="0" parTransId="{A1ECC6B9-5670-4E51-A2A7-F2E189702159}" sibTransId="{5395F336-1F5A-4AD0-9E51-D6708812CB96}"/>
    <dgm:cxn modelId="{17FBAD92-6D08-4853-8849-D435DDDBDA26}" type="presOf" srcId="{7CF21558-9A64-416E-9133-C67A30317ABB}" destId="{F7628ED6-0433-443F-B3CF-31644E193862}" srcOrd="0" destOrd="0" presId="urn:microsoft.com/office/officeart/2005/8/layout/hList1"/>
    <dgm:cxn modelId="{2EF6C199-A6BD-4A0C-996E-4199BEC051E5}" srcId="{D86A1D51-D90D-4170-8412-C2DC9B868A63}" destId="{7CF21558-9A64-416E-9133-C67A30317ABB}" srcOrd="0" destOrd="0" parTransId="{1F88ECFD-9E2B-4BDC-814E-96A006C3902A}" sibTransId="{EC601591-05C4-4363-868D-F8E4D111FFCF}"/>
    <dgm:cxn modelId="{FCCA07A5-B80D-45A1-B3A4-0DDCCA7587E7}" srcId="{D86A1D51-D90D-4170-8412-C2DC9B868A63}" destId="{7FD0DBE7-068B-4B2F-ABF2-1A8954149D91}" srcOrd="1" destOrd="0" parTransId="{427A1513-EA31-4822-BD04-AC6F6AFF4125}" sibTransId="{59A12EDD-EE96-4267-8BFD-4695E35F6650}"/>
    <dgm:cxn modelId="{03992ADC-5E5C-43CB-8C7A-588754A80D8E}" type="presOf" srcId="{7FD0DBE7-068B-4B2F-ABF2-1A8954149D91}" destId="{F7628ED6-0433-443F-B3CF-31644E193862}" srcOrd="0" destOrd="1" presId="urn:microsoft.com/office/officeart/2005/8/layout/hList1"/>
    <dgm:cxn modelId="{193E86E9-2497-443A-B2D1-AA6A44B67AF8}" type="presOf" srcId="{EB46D4E2-F7DA-4B5A-A4CE-64C3C2CFF49D}" destId="{0DB43A1A-DDFE-4AE0-88CB-0A5F01EB3F7F}" srcOrd="0" destOrd="0" presId="urn:microsoft.com/office/officeart/2005/8/layout/hList1"/>
    <dgm:cxn modelId="{6F5D35EA-1E5B-4A92-9513-9525CA941D56}" type="presOf" srcId="{D86A1D51-D90D-4170-8412-C2DC9B868A63}" destId="{129ED9AC-0087-4E7D-9007-20DA8D1AF4AE}" srcOrd="0" destOrd="0" presId="urn:microsoft.com/office/officeart/2005/8/layout/hList1"/>
    <dgm:cxn modelId="{BE2E4078-FD6E-48F9-AC51-996A99B073C2}" type="presParOf" srcId="{0DB43A1A-DDFE-4AE0-88CB-0A5F01EB3F7F}" destId="{6C65F78C-B436-4237-82F1-733D5277E74E}" srcOrd="0" destOrd="0" presId="urn:microsoft.com/office/officeart/2005/8/layout/hList1"/>
    <dgm:cxn modelId="{E6DEADBC-4B0A-4EA8-8889-0DF4A0F4F4B7}" type="presParOf" srcId="{6C65F78C-B436-4237-82F1-733D5277E74E}" destId="{129ED9AC-0087-4E7D-9007-20DA8D1AF4AE}" srcOrd="0" destOrd="0" presId="urn:microsoft.com/office/officeart/2005/8/layout/hList1"/>
    <dgm:cxn modelId="{A8C42950-6022-4413-AC58-5676AD985378}" type="presParOf" srcId="{6C65F78C-B436-4237-82F1-733D5277E74E}" destId="{F7628ED6-0433-443F-B3CF-31644E1938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844CC-A19E-40DC-9BED-26C22B417097}">
      <dsp:nvSpPr>
        <dsp:cNvPr id="0" name=""/>
        <dsp:cNvSpPr/>
      </dsp:nvSpPr>
      <dsp:spPr>
        <a:xfrm>
          <a:off x="0" y="0"/>
          <a:ext cx="10058401" cy="12422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Request must be submitted by IC, in writing, and shall minimally include all required information per Attachment V; Section 11A.2</a:t>
          </a:r>
        </a:p>
      </dsp:txBody>
      <dsp:txXfrm>
        <a:off x="60640" y="60640"/>
        <a:ext cx="9937121" cy="1120930"/>
      </dsp:txXfrm>
    </dsp:sp>
    <dsp:sp modelId="{CA9A7B0E-73B9-42B6-B207-2E44F6A5FEAA}">
      <dsp:nvSpPr>
        <dsp:cNvPr id="0" name=""/>
        <dsp:cNvSpPr/>
      </dsp:nvSpPr>
      <dsp:spPr>
        <a:xfrm>
          <a:off x="0" y="1301148"/>
          <a:ext cx="10058401"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request’s respective DISIS Phase 2 must </a:t>
          </a:r>
          <a:r>
            <a:rPr lang="en-US" sz="2000" b="1" kern="1200" dirty="0"/>
            <a:t>not</a:t>
          </a:r>
          <a:r>
            <a:rPr lang="en-US" sz="2000" kern="1200" dirty="0"/>
            <a:t> have commenced because the DISIS Phase 2 results would be available at or near the same time as the IASIS results</a:t>
          </a:r>
        </a:p>
        <a:p>
          <a:pPr marL="228600" lvl="1" indent="-228600" algn="l" defTabSz="889000">
            <a:lnSpc>
              <a:spcPct val="90000"/>
            </a:lnSpc>
            <a:spcBef>
              <a:spcPct val="0"/>
            </a:spcBef>
            <a:spcAft>
              <a:spcPct val="20000"/>
            </a:spcAft>
            <a:buChar char="•"/>
          </a:pPr>
          <a:r>
            <a:rPr lang="en-US" sz="2000" kern="1200" dirty="0"/>
            <a:t>The expected posting of request’s DISIS Phase 2 results are after the request’s Commercial Operation Date.</a:t>
          </a:r>
        </a:p>
      </dsp:txBody>
      <dsp:txXfrm>
        <a:off x="0" y="1301148"/>
        <a:ext cx="10058401" cy="1639440"/>
      </dsp:txXfrm>
    </dsp:sp>
    <dsp:sp modelId="{C45155A9-85BB-4CDC-B01A-FA43103BB0A9}">
      <dsp:nvSpPr>
        <dsp:cNvPr id="0" name=""/>
        <dsp:cNvSpPr/>
      </dsp:nvSpPr>
      <dsp:spPr>
        <a:xfrm>
          <a:off x="0" y="2940588"/>
          <a:ext cx="10058401" cy="18506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If an Interconnection Customer elects to proceed with Interim Interconnection Service by the end of DP2, final DISIS Phase 2 Limited Operation results may be used in place of an IASIS study if an IGIA could be put into effect before a GIA.</a:t>
          </a:r>
        </a:p>
      </dsp:txBody>
      <dsp:txXfrm>
        <a:off x="90341" y="3030929"/>
        <a:ext cx="9877719" cy="1669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DF2CE-29A0-4E3D-BE6B-7A7D67166165}">
      <dsp:nvSpPr>
        <dsp:cNvPr id="0" name=""/>
        <dsp:cNvSpPr/>
      </dsp:nvSpPr>
      <dsp:spPr>
        <a:xfrm rot="5400000">
          <a:off x="-213754" y="215431"/>
          <a:ext cx="1425029" cy="99752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Request Initiation</a:t>
          </a:r>
        </a:p>
      </dsp:txBody>
      <dsp:txXfrm rot="-5400000">
        <a:off x="1" y="500436"/>
        <a:ext cx="997520" cy="427509"/>
      </dsp:txXfrm>
    </dsp:sp>
    <dsp:sp modelId="{5A421614-89EF-482A-8948-0052720412FE}">
      <dsp:nvSpPr>
        <dsp:cNvPr id="0" name=""/>
        <dsp:cNvSpPr/>
      </dsp:nvSpPr>
      <dsp:spPr>
        <a:xfrm rot="5400000">
          <a:off x="3921825" y="-2922628"/>
          <a:ext cx="926269" cy="677487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Request must be submitted by IC, in writing, and shall minimally include all required information per Attachment V; Section 11A.2</a:t>
          </a:r>
        </a:p>
      </dsp:txBody>
      <dsp:txXfrm rot="-5400000">
        <a:off x="997521" y="46893"/>
        <a:ext cx="6729662" cy="835835"/>
      </dsp:txXfrm>
    </dsp:sp>
    <dsp:sp modelId="{3AFDBB38-8C04-4726-9654-F18B40DD8A86}">
      <dsp:nvSpPr>
        <dsp:cNvPr id="0" name=""/>
        <dsp:cNvSpPr/>
      </dsp:nvSpPr>
      <dsp:spPr>
        <a:xfrm rot="5400000">
          <a:off x="-213754" y="1526027"/>
          <a:ext cx="1425029" cy="99752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Intake</a:t>
          </a:r>
        </a:p>
      </dsp:txBody>
      <dsp:txXfrm rot="-5400000">
        <a:off x="1" y="1811032"/>
        <a:ext cx="997520" cy="427509"/>
      </dsp:txXfrm>
    </dsp:sp>
    <dsp:sp modelId="{EF9E0FA3-614D-40F9-981C-AEA7541EF26B}">
      <dsp:nvSpPr>
        <dsp:cNvPr id="0" name=""/>
        <dsp:cNvSpPr/>
      </dsp:nvSpPr>
      <dsp:spPr>
        <a:xfrm rot="5400000">
          <a:off x="3921825" y="-1612032"/>
          <a:ext cx="926269" cy="677487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SPP GI Special Studies receives the data package from the IC and performs a validation review</a:t>
          </a:r>
        </a:p>
      </dsp:txBody>
      <dsp:txXfrm rot="-5400000">
        <a:off x="997521" y="1357489"/>
        <a:ext cx="6729662" cy="835835"/>
      </dsp:txXfrm>
    </dsp:sp>
    <dsp:sp modelId="{6E45D9BA-2D59-4B81-AA51-F443E9F17CA0}">
      <dsp:nvSpPr>
        <dsp:cNvPr id="0" name=""/>
        <dsp:cNvSpPr/>
      </dsp:nvSpPr>
      <dsp:spPr>
        <a:xfrm rot="5400000">
          <a:off x="-213754" y="2836623"/>
          <a:ext cx="1425029" cy="99752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IASIS Study</a:t>
          </a:r>
        </a:p>
      </dsp:txBody>
      <dsp:txXfrm rot="-5400000">
        <a:off x="1" y="3121628"/>
        <a:ext cx="997520" cy="427509"/>
      </dsp:txXfrm>
    </dsp:sp>
    <dsp:sp modelId="{D3B4DB84-BEDC-4201-8F62-C3B35EA5D825}">
      <dsp:nvSpPr>
        <dsp:cNvPr id="0" name=""/>
        <dsp:cNvSpPr/>
      </dsp:nvSpPr>
      <dsp:spPr>
        <a:xfrm rot="5400000">
          <a:off x="3921825" y="-301436"/>
          <a:ext cx="926269" cy="677487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See SPP Business Practice 7250 Section 7.3 for study methodology and analysis performed</a:t>
          </a:r>
        </a:p>
      </dsp:txBody>
      <dsp:txXfrm rot="-5400000">
        <a:off x="997521" y="2668085"/>
        <a:ext cx="6729662" cy="835835"/>
      </dsp:txXfrm>
    </dsp:sp>
    <dsp:sp modelId="{21C37BAA-C591-4C9E-89BE-463720E03710}">
      <dsp:nvSpPr>
        <dsp:cNvPr id="0" name=""/>
        <dsp:cNvSpPr/>
      </dsp:nvSpPr>
      <dsp:spPr>
        <a:xfrm rot="5400000">
          <a:off x="-213754" y="4147219"/>
          <a:ext cx="1425029" cy="9975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IC Acceptance</a:t>
          </a:r>
        </a:p>
      </dsp:txBody>
      <dsp:txXfrm rot="-5400000">
        <a:off x="1" y="4432224"/>
        <a:ext cx="997520" cy="427509"/>
      </dsp:txXfrm>
    </dsp:sp>
    <dsp:sp modelId="{AF08E061-61B4-4B70-85C5-D5C89FCE68EF}">
      <dsp:nvSpPr>
        <dsp:cNvPr id="0" name=""/>
        <dsp:cNvSpPr/>
      </dsp:nvSpPr>
      <dsp:spPr>
        <a:xfrm rot="5400000">
          <a:off x="3921825" y="1009159"/>
          <a:ext cx="926269" cy="677487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SPP shall notify Interconnection Customer in writing whether Interim</a:t>
          </a:r>
        </a:p>
        <a:p>
          <a:pPr marL="171450" lvl="1" indent="-171450" algn="l" defTabSz="711200">
            <a:lnSpc>
              <a:spcPct val="90000"/>
            </a:lnSpc>
            <a:spcBef>
              <a:spcPct val="0"/>
            </a:spcBef>
            <a:spcAft>
              <a:spcPct val="15000"/>
            </a:spcAft>
            <a:buChar char="•"/>
          </a:pPr>
          <a:r>
            <a:rPr lang="en-US" sz="1600" kern="1200" dirty="0"/>
            <a:t>Interconnection Service is feasible.</a:t>
          </a:r>
        </a:p>
      </dsp:txBody>
      <dsp:txXfrm rot="-5400000">
        <a:off x="997521" y="3978681"/>
        <a:ext cx="6729662" cy="835835"/>
      </dsp:txXfrm>
    </dsp:sp>
    <dsp:sp modelId="{DF39C0D3-B674-43B1-82ED-BDDC5384331B}">
      <dsp:nvSpPr>
        <dsp:cNvPr id="0" name=""/>
        <dsp:cNvSpPr/>
      </dsp:nvSpPr>
      <dsp:spPr>
        <a:xfrm rot="5400000">
          <a:off x="-213754" y="5457815"/>
          <a:ext cx="1425029" cy="99752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Feasible</a:t>
          </a:r>
        </a:p>
      </dsp:txBody>
      <dsp:txXfrm rot="-5400000">
        <a:off x="1" y="5742820"/>
        <a:ext cx="997520" cy="427509"/>
      </dsp:txXfrm>
    </dsp:sp>
    <dsp:sp modelId="{DB4B18C5-9A1D-4B1A-A626-916987F81C72}">
      <dsp:nvSpPr>
        <dsp:cNvPr id="0" name=""/>
        <dsp:cNvSpPr/>
      </dsp:nvSpPr>
      <dsp:spPr>
        <a:xfrm rot="5400000">
          <a:off x="3921825" y="2319755"/>
          <a:ext cx="926269" cy="677487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t>SPP shall tender to the Interconnection Customer a FERC approved standard form of the drafted Interim GIA together with appendices</a:t>
          </a:r>
          <a:endParaRPr lang="en-US" sz="1600" kern="1200" dirty="0"/>
        </a:p>
      </dsp:txBody>
      <dsp:txXfrm rot="-5400000">
        <a:off x="997521" y="5289277"/>
        <a:ext cx="6729662" cy="835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DF2CE-29A0-4E3D-BE6B-7A7D67166165}">
      <dsp:nvSpPr>
        <dsp:cNvPr id="0" name=""/>
        <dsp:cNvSpPr/>
      </dsp:nvSpPr>
      <dsp:spPr>
        <a:xfrm rot="5400000">
          <a:off x="-265788" y="270761"/>
          <a:ext cx="1771922" cy="124034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Negotiation Period</a:t>
          </a:r>
        </a:p>
      </dsp:txBody>
      <dsp:txXfrm rot="-5400000">
        <a:off x="1" y="625146"/>
        <a:ext cx="1240345" cy="531577"/>
      </dsp:txXfrm>
    </dsp:sp>
    <dsp:sp modelId="{5A421614-89EF-482A-8948-0052720412FE}">
      <dsp:nvSpPr>
        <dsp:cNvPr id="0" name=""/>
        <dsp:cNvSpPr/>
      </dsp:nvSpPr>
      <dsp:spPr>
        <a:xfrm rot="5400000">
          <a:off x="3930498" y="-2685178"/>
          <a:ext cx="1151749" cy="653205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Transmission Provider, Transmission Owner and Interconnection Customer shall negotiate 30 calendar days for disputed provisions of the draft IGIA</a:t>
          </a:r>
        </a:p>
      </dsp:txBody>
      <dsp:txXfrm rot="-5400000">
        <a:off x="1240346" y="61198"/>
        <a:ext cx="6475830" cy="1039301"/>
      </dsp:txXfrm>
    </dsp:sp>
    <dsp:sp modelId="{3AFDBB38-8C04-4726-9654-F18B40DD8A86}">
      <dsp:nvSpPr>
        <dsp:cNvPr id="0" name=""/>
        <dsp:cNvSpPr/>
      </dsp:nvSpPr>
      <dsp:spPr>
        <a:xfrm rot="5400000">
          <a:off x="-265788" y="1900394"/>
          <a:ext cx="1771922" cy="124034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Final IGIA</a:t>
          </a:r>
        </a:p>
      </dsp:txBody>
      <dsp:txXfrm rot="-5400000">
        <a:off x="1" y="2254779"/>
        <a:ext cx="1240345" cy="531577"/>
      </dsp:txXfrm>
    </dsp:sp>
    <dsp:sp modelId="{EF9E0FA3-614D-40F9-981C-AEA7541EF26B}">
      <dsp:nvSpPr>
        <dsp:cNvPr id="0" name=""/>
        <dsp:cNvSpPr/>
      </dsp:nvSpPr>
      <dsp:spPr>
        <a:xfrm rot="5400000">
          <a:off x="3930498" y="-1055546"/>
          <a:ext cx="1151749" cy="653205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At the conclusion of the negotiation period or sooner if the Parties have reached agreement, Transmission Provider shall tender a final Interim GIA and within ten (10) Calendar Days</a:t>
          </a:r>
        </a:p>
      </dsp:txBody>
      <dsp:txXfrm rot="-5400000">
        <a:off x="1240346" y="1690830"/>
        <a:ext cx="6475830" cy="1039301"/>
      </dsp:txXfrm>
    </dsp:sp>
    <dsp:sp modelId="{6E45D9BA-2D59-4B81-AA51-F443E9F17CA0}">
      <dsp:nvSpPr>
        <dsp:cNvPr id="0" name=""/>
        <dsp:cNvSpPr/>
      </dsp:nvSpPr>
      <dsp:spPr>
        <a:xfrm rot="5400000">
          <a:off x="-265788" y="3530026"/>
          <a:ext cx="1771922" cy="124034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IC Decision</a:t>
          </a:r>
        </a:p>
      </dsp:txBody>
      <dsp:txXfrm rot="-5400000">
        <a:off x="1" y="3884411"/>
        <a:ext cx="1240345" cy="531577"/>
      </dsp:txXfrm>
    </dsp:sp>
    <dsp:sp modelId="{D3B4DB84-BEDC-4201-8F62-C3B35EA5D825}">
      <dsp:nvSpPr>
        <dsp:cNvPr id="0" name=""/>
        <dsp:cNvSpPr/>
      </dsp:nvSpPr>
      <dsp:spPr>
        <a:xfrm rot="5400000">
          <a:off x="3930498" y="574086"/>
          <a:ext cx="1151749" cy="653205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execute the tendered Interim GIA and return to the Transmission Owner and Transmission Provider; </a:t>
          </a:r>
          <a:r>
            <a:rPr lang="en-US" sz="1600" b="1" kern="1200" dirty="0"/>
            <a:t>or</a:t>
          </a:r>
          <a:endParaRPr lang="en-US" sz="1600" kern="1200" dirty="0"/>
        </a:p>
        <a:p>
          <a:pPr marL="171450" lvl="1" indent="-171450" algn="l" defTabSz="711200">
            <a:lnSpc>
              <a:spcPct val="90000"/>
            </a:lnSpc>
            <a:spcBef>
              <a:spcPct val="0"/>
            </a:spcBef>
            <a:spcAft>
              <a:spcPct val="15000"/>
            </a:spcAft>
            <a:buChar char="•"/>
          </a:pPr>
          <a:r>
            <a:rPr lang="en-US" sz="1600" kern="1200" dirty="0"/>
            <a:t>request in writing that Transmission Provider file with FERC an Interim GIA in unexecuted form</a:t>
          </a:r>
        </a:p>
      </dsp:txBody>
      <dsp:txXfrm rot="-5400000">
        <a:off x="1240346" y="3320462"/>
        <a:ext cx="6475830" cy="1039301"/>
      </dsp:txXfrm>
    </dsp:sp>
    <dsp:sp modelId="{21C37BAA-C591-4C9E-89BE-463720E03710}">
      <dsp:nvSpPr>
        <dsp:cNvPr id="0" name=""/>
        <dsp:cNvSpPr/>
      </dsp:nvSpPr>
      <dsp:spPr>
        <a:xfrm rot="5400000">
          <a:off x="-265788" y="5159659"/>
          <a:ext cx="1771922" cy="124034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Transmission Owner</a:t>
          </a:r>
        </a:p>
      </dsp:txBody>
      <dsp:txXfrm rot="-5400000">
        <a:off x="1" y="5514044"/>
        <a:ext cx="1240345" cy="531577"/>
      </dsp:txXfrm>
    </dsp:sp>
    <dsp:sp modelId="{AF08E061-61B4-4B70-85C5-D5C89FCE68EF}">
      <dsp:nvSpPr>
        <dsp:cNvPr id="0" name=""/>
        <dsp:cNvSpPr/>
      </dsp:nvSpPr>
      <dsp:spPr>
        <a:xfrm rot="5400000">
          <a:off x="3930498" y="2203718"/>
          <a:ext cx="1151749" cy="653205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shall also execute the tendered Interim GIA and send a copy of the executed Interim GIA to Interconnection Customer and Transmission Provider no later than 30 calendar days</a:t>
          </a:r>
        </a:p>
      </dsp:txBody>
      <dsp:txXfrm rot="-5400000">
        <a:off x="1240346" y="4950094"/>
        <a:ext cx="6475830" cy="1039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1386-EFA0-4916-89FF-4C3C0556CCC7}">
      <dsp:nvSpPr>
        <dsp:cNvPr id="0" name=""/>
        <dsp:cNvSpPr/>
      </dsp:nvSpPr>
      <dsp:spPr>
        <a:xfrm>
          <a:off x="0" y="673625"/>
          <a:ext cx="1005839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The Transmission Provider will annually perform a re-study of each effective Interim GIA per </a:t>
          </a:r>
          <a:r>
            <a:rPr lang="en-US" sz="2000" kern="1200"/>
            <a:t>Attachment V; Section 11A.6</a:t>
          </a:r>
          <a:br>
            <a:rPr lang="en-US" sz="2000" kern="1200"/>
          </a:br>
          <a:endParaRPr lang="en-US" sz="2000" kern="1200" dirty="0"/>
        </a:p>
      </dsp:txBody>
      <dsp:txXfrm>
        <a:off x="59399" y="733024"/>
        <a:ext cx="9939601" cy="1098002"/>
      </dsp:txXfrm>
    </dsp:sp>
    <dsp:sp modelId="{5FBF9498-26F0-4C62-A76E-F96EAA57DCF2}">
      <dsp:nvSpPr>
        <dsp:cNvPr id="0" name=""/>
        <dsp:cNvSpPr/>
      </dsp:nvSpPr>
      <dsp:spPr>
        <a:xfrm>
          <a:off x="0" y="1890425"/>
          <a:ext cx="10058399"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b="0" i="0" kern="1200"/>
            <a:t>The Transmission Provider will annually perform a re-study of each effective Interim GIA and will determine whether the Interim Interconnection Service determined pursuant to Section 11A.2 continues to be available in the amount specified in the Interim GIA</a:t>
          </a:r>
          <a:endParaRPr lang="en-US" sz="2000" kern="1200" dirty="0"/>
        </a:p>
        <a:p>
          <a:pPr marL="228600" lvl="1" indent="-228600" algn="l" defTabSz="889000">
            <a:lnSpc>
              <a:spcPct val="90000"/>
            </a:lnSpc>
            <a:spcBef>
              <a:spcPct val="0"/>
            </a:spcBef>
            <a:spcAft>
              <a:spcPct val="20000"/>
            </a:spcAft>
            <a:buFont typeface="Arial" panose="020B0604020202020204" pitchFamily="34" charset="0"/>
            <a:buChar char="•"/>
          </a:pPr>
          <a:r>
            <a:rPr lang="en-US" sz="2000" b="0" i="0" kern="1200"/>
            <a:t>The Transmission Provider will increase or decrease the amount of service in the Interim GIA based on the results of the annual restudy and subject to Article 4.2.3 of the Interim GIA</a:t>
          </a:r>
          <a:endParaRPr lang="en-US" sz="2000" kern="1200" dirty="0"/>
        </a:p>
      </dsp:txBody>
      <dsp:txXfrm>
        <a:off x="0" y="1890425"/>
        <a:ext cx="10058399" cy="228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ED9AC-0087-4E7D-9007-20DA8D1AF4AE}">
      <dsp:nvSpPr>
        <dsp:cNvPr id="0" name=""/>
        <dsp:cNvSpPr/>
      </dsp:nvSpPr>
      <dsp:spPr>
        <a:xfrm>
          <a:off x="0" y="233840"/>
          <a:ext cx="10058399" cy="1309319"/>
        </a:xfrm>
        <a:prstGeom prst="rect">
          <a:avLst/>
        </a:prstGeom>
        <a:solidFill>
          <a:schemeClr val="accent3"/>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b="0" i="0" kern="1200" dirty="0"/>
            <a:t>A GIR will be included in the Annual Interim Study if the following criteria is met</a:t>
          </a:r>
          <a:endParaRPr lang="en-US" sz="3200" b="1" kern="1200" dirty="0"/>
        </a:p>
      </dsp:txBody>
      <dsp:txXfrm>
        <a:off x="0" y="233840"/>
        <a:ext cx="10058399" cy="1309319"/>
      </dsp:txXfrm>
    </dsp:sp>
    <dsp:sp modelId="{F7628ED6-0433-443F-B3CF-31644E193862}">
      <dsp:nvSpPr>
        <dsp:cNvPr id="0" name=""/>
        <dsp:cNvSpPr/>
      </dsp:nvSpPr>
      <dsp:spPr>
        <a:xfrm>
          <a:off x="0" y="1543159"/>
          <a:ext cx="10058399" cy="3074400"/>
        </a:xfrm>
        <a:prstGeom prst="rect">
          <a:avLst/>
        </a:prstGeom>
        <a:solidFill>
          <a:schemeClr val="accent3">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b="0" i="0" kern="1200"/>
            <a:t>The GIR has an effective IGIA, and</a:t>
          </a:r>
          <a:endParaRPr lang="en-US" sz="3200" kern="1200" dirty="0"/>
        </a:p>
        <a:p>
          <a:pPr marL="285750" lvl="1" indent="-285750" algn="l" defTabSz="1422400" rtl="0">
            <a:lnSpc>
              <a:spcPct val="90000"/>
            </a:lnSpc>
            <a:spcBef>
              <a:spcPct val="0"/>
            </a:spcBef>
            <a:spcAft>
              <a:spcPct val="15000"/>
            </a:spcAft>
            <a:buChar char="•"/>
          </a:pPr>
          <a:r>
            <a:rPr lang="en-US" sz="3200" b="0" i="0" kern="1200" dirty="0"/>
            <a:t>The current special studies DISIS model set is later than the base DISIS model set used to determine the latest IIS value for the GIR, and</a:t>
          </a:r>
          <a:endParaRPr lang="en-US" sz="3200" kern="1200" dirty="0"/>
        </a:p>
        <a:p>
          <a:pPr marL="285750" lvl="1" indent="-285750" algn="l" defTabSz="1422400" rtl="0">
            <a:lnSpc>
              <a:spcPct val="90000"/>
            </a:lnSpc>
            <a:spcBef>
              <a:spcPct val="0"/>
            </a:spcBef>
            <a:spcAft>
              <a:spcPct val="15000"/>
            </a:spcAft>
            <a:buChar char="•"/>
          </a:pPr>
          <a:r>
            <a:rPr lang="en-US" sz="3200" b="0" i="0" kern="1200" dirty="0"/>
            <a:t>The GIR’s final DISIS Phase 2 results are not available</a:t>
          </a:r>
          <a:endParaRPr lang="en-US" sz="3200" kern="1200" dirty="0"/>
        </a:p>
      </dsp:txBody>
      <dsp:txXfrm>
        <a:off x="0" y="1543159"/>
        <a:ext cx="10058399" cy="3074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EEABA-8B37-489E-8E58-55262361C8EB}"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D149A-99C2-404E-B057-D8C1B8AEE31B}" type="slidenum">
              <a:rPr lang="en-US" smtClean="0"/>
              <a:t>‹#›</a:t>
            </a:fld>
            <a:endParaRPr lang="en-US"/>
          </a:p>
        </p:txBody>
      </p:sp>
    </p:spTree>
    <p:extLst>
      <p:ext uri="{BB962C8B-B14F-4D97-AF65-F5344CB8AC3E}">
        <p14:creationId xmlns:p14="http://schemas.microsoft.com/office/powerpoint/2010/main" val="292805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Execution of an Interim GIA and receipt of Interim Interconnection Service is an optional procedure and will not alter the Interconnection Customer’s Interconnection Queue Position. Interim Interconnection Service may be terminated at any point that a Generating Facility with an Interconnection Request that has a higher Interconnection Queue Position goes into Commercial Operation and Transmission Provider determines that Interim Interconnection Service and Interconnection Service cannot be provided to more than one Interconnection Customer simultaneously.</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Interim Availability System Impact Studies (IASIS) are performed to determine a request’s Interim Interconnection Service (IIS) available on the request’s Commercial Operation Date prior to its DISIS results. No Network Upgrades are assigned to a request via an IASIS.</a:t>
            </a:r>
            <a:endParaRPr lang="en-US" dirty="0"/>
          </a:p>
        </p:txBody>
      </p:sp>
      <p:sp>
        <p:nvSpPr>
          <p:cNvPr id="4" name="Slide Number Placeholder 3"/>
          <p:cNvSpPr>
            <a:spLocks noGrp="1"/>
          </p:cNvSpPr>
          <p:nvPr>
            <p:ph type="sldNum" sz="quarter" idx="5"/>
          </p:nvPr>
        </p:nvSpPr>
        <p:spPr/>
        <p:txBody>
          <a:bodyPr/>
          <a:lstStyle/>
          <a:p>
            <a:fld id="{F24D149A-99C2-404E-B057-D8C1B8AEE31B}" type="slidenum">
              <a:rPr lang="en-US" smtClean="0"/>
              <a:t>2</a:t>
            </a:fld>
            <a:endParaRPr lang="en-US"/>
          </a:p>
        </p:txBody>
      </p:sp>
    </p:spTree>
    <p:extLst>
      <p:ext uri="{BB962C8B-B14F-4D97-AF65-F5344CB8AC3E}">
        <p14:creationId xmlns:p14="http://schemas.microsoft.com/office/powerpoint/2010/main" val="399212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D149A-99C2-404E-B057-D8C1B8AEE31B}" type="slidenum">
              <a:rPr lang="en-US" smtClean="0"/>
              <a:t>9</a:t>
            </a:fld>
            <a:endParaRPr lang="en-US"/>
          </a:p>
        </p:txBody>
      </p:sp>
    </p:spTree>
    <p:extLst>
      <p:ext uri="{BB962C8B-B14F-4D97-AF65-F5344CB8AC3E}">
        <p14:creationId xmlns:p14="http://schemas.microsoft.com/office/powerpoint/2010/main" val="265466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D149A-99C2-404E-B057-D8C1B8AEE31B}" type="slidenum">
              <a:rPr lang="en-US" smtClean="0"/>
              <a:t>10</a:t>
            </a:fld>
            <a:endParaRPr lang="en-US"/>
          </a:p>
        </p:txBody>
      </p:sp>
    </p:spTree>
    <p:extLst>
      <p:ext uri="{BB962C8B-B14F-4D97-AF65-F5344CB8AC3E}">
        <p14:creationId xmlns:p14="http://schemas.microsoft.com/office/powerpoint/2010/main" val="139488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D149A-99C2-404E-B057-D8C1B8AEE31B}" type="slidenum">
              <a:rPr lang="en-US" smtClean="0"/>
              <a:t>11</a:t>
            </a:fld>
            <a:endParaRPr lang="en-US"/>
          </a:p>
        </p:txBody>
      </p:sp>
    </p:spTree>
    <p:extLst>
      <p:ext uri="{BB962C8B-B14F-4D97-AF65-F5344CB8AC3E}">
        <p14:creationId xmlns:p14="http://schemas.microsoft.com/office/powerpoint/2010/main" val="129432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D149A-99C2-404E-B057-D8C1B8AEE31B}" type="slidenum">
              <a:rPr lang="en-US" smtClean="0"/>
              <a:t>12</a:t>
            </a:fld>
            <a:endParaRPr lang="en-US"/>
          </a:p>
        </p:txBody>
      </p:sp>
    </p:spTree>
    <p:extLst>
      <p:ext uri="{BB962C8B-B14F-4D97-AF65-F5344CB8AC3E}">
        <p14:creationId xmlns:p14="http://schemas.microsoft.com/office/powerpoint/2010/main" val="1518403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p:nvSpPr>
        <p:spPr>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3790" y="6233253"/>
            <a:ext cx="1928008" cy="665162"/>
          </a:xfrm>
          <a:prstGeom prst="rect">
            <a:avLst/>
          </a:prstGeom>
        </p:spPr>
      </p:pic>
      <p:sp>
        <p:nvSpPr>
          <p:cNvPr id="23" name="TextBox 22"/>
          <p:cNvSpPr txBox="1"/>
          <p:nvPr/>
        </p:nvSpPr>
        <p:spPr>
          <a:xfrm>
            <a:off x="6115538" y="6426299"/>
            <a:ext cx="18338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24" name="TextBox 23"/>
          <p:cNvSpPr txBox="1"/>
          <p:nvPr/>
        </p:nvSpPr>
        <p:spPr>
          <a:xfrm>
            <a:off x="8351927" y="6411846"/>
            <a:ext cx="9799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25" name="TextBox 24"/>
          <p:cNvSpPr txBox="1"/>
          <p:nvPr/>
        </p:nvSpPr>
        <p:spPr>
          <a:xfrm>
            <a:off x="9548640" y="6411846"/>
            <a:ext cx="1929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Segoe UI Semilight" panose="020B0402040204020203" pitchFamily="34" charset="0"/>
                <a:cs typeface="Segoe UI Semilight" panose="020B0402040204020203" pitchFamily="34" charset="0"/>
              </a:rPr>
              <a:t>southwest-power-pool</a:t>
            </a:r>
          </a:p>
        </p:txBody>
      </p:sp>
      <p:pic>
        <p:nvPicPr>
          <p:cNvPr id="26" name="Picture 2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32263" y="6429703"/>
            <a:ext cx="269235" cy="269235"/>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46711" y="6416311"/>
            <a:ext cx="297489" cy="29748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7571" y="6401585"/>
            <a:ext cx="307777" cy="307777"/>
          </a:xfrm>
          <a:prstGeom prst="rect">
            <a:avLst/>
          </a:prstGeom>
        </p:spPr>
      </p:pic>
      <p:sp>
        <p:nvSpPr>
          <p:cNvPr id="29" name="Rectangle 1"/>
          <p:cNvSpPr>
            <a:spLocks noChangeArrowheads="1"/>
          </p:cNvSpPr>
          <p:nvPr/>
        </p:nvSpPr>
        <p:spPr bwMode="auto">
          <a:xfrm>
            <a:off x="3129869" y="6311894"/>
            <a:ext cx="25289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8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endParaRPr kumimoji="0" lang="en-US" altLang="en-US" sz="900" b="0" i="1" u="none" strike="noStrike" cap="none" normalizeH="0" baseline="0">
              <a:ln>
                <a:noFill/>
              </a:ln>
              <a:solidFill>
                <a:schemeClr val="tx1"/>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97424484"/>
      </p:ext>
    </p:extLst>
  </p:cSld>
  <p:clrMapOvr>
    <a:overrideClrMapping bg1="dk1" tx1="lt1" bg2="dk2" tx2="lt2" accent1="accent1" accent2="accent2" accent3="accent3" accent4="accent4" accent5="accent5" accent6="accent6" hlink="hlink" folHlink="folHlink"/>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4710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83820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a:ln>
                <a:noFill/>
              </a:ln>
              <a:solidFill>
                <a:schemeClr val="tx1"/>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846021799"/>
      </p:ext>
    </p:extLst>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Pr>
        <a:solidFill>
          <a:srgbClr val="330E46"/>
        </a:solidFill>
        <a:effectLst/>
      </p:bgPr>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67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308250" y="6278027"/>
            <a:ext cx="25452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8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spTree>
    <p:extLst>
      <p:ext uri="{BB962C8B-B14F-4D97-AF65-F5344CB8AC3E}">
        <p14:creationId xmlns:p14="http://schemas.microsoft.com/office/powerpoint/2010/main" val="1079637644"/>
      </p:ext>
    </p:extLst>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781796945"/>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97087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98767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53058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58231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524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p:nvSpPr>
        <p:spPr>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3790" y="6233253"/>
            <a:ext cx="1928008" cy="665162"/>
          </a:xfrm>
          <a:prstGeom prst="rect">
            <a:avLst/>
          </a:prstGeom>
        </p:spPr>
      </p:pic>
      <p:sp>
        <p:nvSpPr>
          <p:cNvPr id="21" name="Oval 20"/>
          <p:cNvSpPr/>
          <p:nvPr/>
        </p:nvSpPr>
        <p:spPr>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sp>
        <p:nvSpPr>
          <p:cNvPr id="30" name="TextBox 29"/>
          <p:cNvSpPr txBox="1"/>
          <p:nvPr/>
        </p:nvSpPr>
        <p:spPr>
          <a:xfrm>
            <a:off x="6115538" y="6426299"/>
            <a:ext cx="18338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31" name="TextBox 30"/>
          <p:cNvSpPr txBox="1"/>
          <p:nvPr/>
        </p:nvSpPr>
        <p:spPr>
          <a:xfrm>
            <a:off x="8351927" y="6411846"/>
            <a:ext cx="9799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32" name="TextBox 31"/>
          <p:cNvSpPr txBox="1"/>
          <p:nvPr/>
        </p:nvSpPr>
        <p:spPr>
          <a:xfrm>
            <a:off x="9548640" y="6411846"/>
            <a:ext cx="1929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Segoe UI Semilight" panose="020B0402040204020203" pitchFamily="34" charset="0"/>
                <a:cs typeface="Segoe UI Semilight" panose="020B0402040204020203" pitchFamily="34" charset="0"/>
              </a:rPr>
              <a:t>southwest-power-pool</a:t>
            </a:r>
          </a:p>
        </p:txBody>
      </p:sp>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2263" y="6429703"/>
            <a:ext cx="269235" cy="269235"/>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6711" y="6416311"/>
            <a:ext cx="297489" cy="297489"/>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57571" y="6401585"/>
            <a:ext cx="307777" cy="307777"/>
          </a:xfrm>
          <a:prstGeom prst="rect">
            <a:avLst/>
          </a:prstGeom>
        </p:spPr>
      </p:pic>
      <p:sp>
        <p:nvSpPr>
          <p:cNvPr id="15" name="Rectangle 1"/>
          <p:cNvSpPr>
            <a:spLocks noChangeArrowheads="1"/>
          </p:cNvSpPr>
          <p:nvPr/>
        </p:nvSpPr>
        <p:spPr bwMode="auto">
          <a:xfrm>
            <a:off x="3129869" y="6327282"/>
            <a:ext cx="2528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6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endParaRPr kumimoji="0" lang="en-US" altLang="en-US" sz="900" b="0" i="1" u="none" strike="noStrike" cap="none" normalizeH="0" baseline="0">
              <a:ln>
                <a:noFill/>
              </a:ln>
              <a:solidFill>
                <a:schemeClr val="tx1"/>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55307916"/>
      </p:ext>
    </p:extLst>
  </p:cSld>
  <p:clrMapOvr>
    <a:overrideClrMapping bg1="dk1" tx1="lt1" bg2="dk2" tx2="lt2" accent1="accent1" accent2="accent2" accent3="accent3" accent4="accent4" accent5="accent5" accent6="accent6" hlink="hlink" folHlink="folHlink"/>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9691264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9501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ct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96869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07660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ct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962062598"/>
      </p:ext>
    </p:extLst>
  </p:cSld>
  <p:clrMapOvr>
    <a:overrideClrMapping bg1="dk1" tx1="lt1" bg2="dk2" tx2="lt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1274456168"/>
      </p:ext>
    </p:extLst>
  </p:cSld>
  <p:clrMapOvr>
    <a:overrideClrMapping bg1="dk1" tx1="lt1" bg2="dk2" tx2="lt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spTree>
    <p:extLst>
      <p:ext uri="{BB962C8B-B14F-4D97-AF65-F5344CB8AC3E}">
        <p14:creationId xmlns:p14="http://schemas.microsoft.com/office/powerpoint/2010/main" val="2386823340"/>
      </p:ext>
    </p:extLst>
  </p:cSld>
  <p:clrMapOvr>
    <a:overrideClrMapping bg1="dk1" tx1="lt1" bg2="dk2" tx2="lt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886737672"/>
      </p:ext>
    </p:extLst>
  </p:cSld>
  <p:clrMapOvr>
    <a:overrideClrMapping bg1="dk1" tx1="lt1" bg2="dk2" tx2="lt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469757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8912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p:nvSpPr>
        <p:spPr>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7"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ctrTitle"/>
          </p:nvPr>
        </p:nvSpPr>
        <p:spPr>
          <a:xfrm>
            <a:off x="1073791" y="1138136"/>
            <a:ext cx="10050012" cy="2986392"/>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p:nvSpPr>
        <p:spPr>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4293114638"/>
      </p:ext>
    </p:extLst>
  </p:cSld>
  <p:clrMapOvr>
    <a:overrideClrMapping bg1="dk1" tx1="lt1" bg2="dk2" tx2="lt2" accent1="accent1" accent2="accent2" accent3="accent3" accent4="accent4" accent5="accent5" accent6="accent6" hlink="hlink" folHlink="folHlink"/>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7895874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905017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33689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1385692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18315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ct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38717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14466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ct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53540520"/>
      </p:ext>
    </p:extLst>
  </p:cSld>
  <p:clrMapOvr>
    <a:overrideClrMapping bg1="dk1" tx1="lt1" bg2="dk2" tx2="lt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11DB6-5490-422B-B7C4-10C42B0CBD67}" type="datetime1">
              <a:rPr lang="en-US" smtClean="0"/>
              <a:t>10/11/2024</a:t>
            </a:fld>
            <a:endParaRPr lang="en-US"/>
          </a:p>
        </p:txBody>
      </p:sp>
      <p:sp>
        <p:nvSpPr>
          <p:cNvPr id="5" name="Footer Placeholder 4"/>
          <p:cNvSpPr>
            <a:spLocks noGrp="1"/>
          </p:cNvSpPr>
          <p:nvPr>
            <p:ph type="ftr" sz="quarter" idx="11"/>
          </p:nvPr>
        </p:nvSpPr>
        <p:spPr bwMode="ltGray">
          <a:xfrm rot="16200000">
            <a:off x="9921240" y="4046539"/>
            <a:ext cx="3581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defPPr>
              <a:defRPr lang="en-US"/>
            </a:defPPr>
            <a:lvl1pPr marL="0" algn="l" defTabSz="914400" rtl="0" eaLnBrk="1" latinLnBrk="0" hangingPunct="1">
              <a:defRPr sz="18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729357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8150553"/>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5DBB0-CF64-4082-B95B-148EE1744650}"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71474707"/>
      </p:ext>
    </p:extLst>
  </p:cSld>
  <p:clrMapOvr>
    <a:masterClrMapping/>
  </p:clrMapOvr>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329589"/>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4198878"/>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ct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p:nvSpPr>
        <p:spPr>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Tree>
    <p:extLst>
      <p:ext uri="{BB962C8B-B14F-4D97-AF65-F5344CB8AC3E}">
        <p14:creationId xmlns:p14="http://schemas.microsoft.com/office/powerpoint/2010/main" val="3114853310"/>
      </p:ext>
    </p:extLst>
  </p:cSld>
  <p:clrMapOvr>
    <a:overrideClrMapping bg1="dk1" tx1="lt1" bg2="dk2" tx2="lt2" accent1="accent1" accent2="accent2" accent3="accent3" accent4="accent4" accent5="accent5" accent6="accent6" hlink="hlink" folHlink="folHlink"/>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1"/>
            <a:ext cx="5384800" cy="4754563"/>
          </a:xfrm>
          <a:prstGeom prst="rect">
            <a:avLst/>
          </a:prstGeom>
        </p:spPr>
        <p:txBody>
          <a:bodyPr/>
          <a:lstStyle>
            <a:lvl1pPr>
              <a:spcAft>
                <a:spcPts val="600"/>
              </a:spcAft>
              <a:defRPr sz="2600"/>
            </a:lvl1pPr>
            <a:lvl2pPr>
              <a:spcAft>
                <a:spcPts val="600"/>
              </a:spcAft>
              <a:defRPr sz="2300"/>
            </a:lvl2pPr>
            <a:lvl3pPr>
              <a:spcAft>
                <a:spcPts val="600"/>
              </a:spcAft>
              <a:buFont typeface="Wingdings" panose="05000000000000000000" pitchFamily="2" charset="2"/>
              <a:buChar char="§"/>
              <a:defRPr sz="2000"/>
            </a:lvl3pPr>
            <a:lvl4pPr>
              <a:spcAft>
                <a:spcPts val="600"/>
              </a:spcAf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371601"/>
            <a:ext cx="5384800" cy="4754563"/>
          </a:xfrm>
          <a:prstGeom prst="rect">
            <a:avLst/>
          </a:prstGeom>
        </p:spPr>
        <p:txBody>
          <a:bodyPr/>
          <a:lstStyle>
            <a:lvl1pPr>
              <a:spcAft>
                <a:spcPts val="600"/>
              </a:spcAft>
              <a:defRPr sz="2600"/>
            </a:lvl1pPr>
            <a:lvl2pPr>
              <a:spcAft>
                <a:spcPts val="600"/>
              </a:spcAft>
              <a:defRPr sz="2300"/>
            </a:lvl2pPr>
            <a:lvl3pPr>
              <a:spcAft>
                <a:spcPts val="600"/>
              </a:spcAft>
              <a:buFont typeface="Wingdings" panose="05000000000000000000"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itle 1"/>
          <p:cNvSpPr>
            <a:spLocks noGrp="1"/>
          </p:cNvSpPr>
          <p:nvPr>
            <p:ph type="title"/>
          </p:nvPr>
        </p:nvSpPr>
        <p:spPr>
          <a:xfrm>
            <a:off x="609600" y="503238"/>
            <a:ext cx="10972800" cy="715962"/>
          </a:xfrm>
          <a:prstGeom prst="rect">
            <a:avLst/>
          </a:prstGeom>
        </p:spPr>
        <p:txBody>
          <a:bodyPr anchor="t" anchorCtr="0">
            <a:normAutofit/>
          </a:bodyPr>
          <a:lstStyle>
            <a:lvl1pPr>
              <a:defRPr sz="3600">
                <a:solidFill>
                  <a:srgbClr val="CC092F"/>
                </a:solidFill>
              </a:defRPr>
            </a:lvl1p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61BF76D-F816-4F1A-B2FC-420380F55963}" type="datetime1">
              <a:rPr lang="en-US" smtClean="0"/>
              <a:t>10/11/2024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0982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17229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ct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Tree>
    <p:extLst>
      <p:ext uri="{BB962C8B-B14F-4D97-AF65-F5344CB8AC3E}">
        <p14:creationId xmlns:p14="http://schemas.microsoft.com/office/powerpoint/2010/main" val="1775589540"/>
      </p:ext>
    </p:extLst>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Header (Light Font) Only">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81391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C5DBB0-CF64-4082-B95B-148EE1744650}" type="datetime1">
              <a:rPr lang="en-US" smtClean="0"/>
              <a:t>10/11/2024</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Oval 8"/>
          <p:cNvSpPr/>
          <p:nvPr/>
        </p:nvSpPr>
        <p:spPr>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0" name="Slide Number Placeholder 5"/>
          <p:cNvSpPr txBox="1"/>
          <p:nvPr/>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1" name="Picture 10"/>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889117588"/>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2" r:id="rId10"/>
    <p:sldLayoutId id="2147483814" r:id="rId11"/>
  </p:sldLayoutIdLst>
  <p:transition/>
  <p:hf hdr="0" ftr="0" dt="0"/>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8B47EF-2ACA-4A53-9CA3-46A7C8033480}" type="datetimeFigureOut">
              <a:rPr lang="en-US" smtClean="0"/>
              <a:t>10/11/2024</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0"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1" name="Picture 10"/>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364978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8B47EF-2ACA-4A53-9CA3-46A7C8033480}" type="datetimeFigureOut">
              <a:rPr lang="en-US" smtClean="0"/>
              <a:t>10/11/2024</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0" name="Slide Number Placeholder 5"/>
          <p:cNvSpPr txBox="1"/>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pic>
        <p:nvPicPr>
          <p:cNvPr id="11" name="Picture 10"/>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15966868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ransition/>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10/11/2024</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166609721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hyperlink" Target="https://spprms.issuetrak.com/Login.asp?IgnoreSSO=true"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hyperlink" Target="https://spprms.issuetrak.com/Login.asp?IgnoreSSO=tru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Interim Generator Interconnection Agreement</a:t>
            </a:r>
          </a:p>
        </p:txBody>
      </p:sp>
      <p:sp>
        <p:nvSpPr>
          <p:cNvPr id="3" name="Subtitle 2"/>
          <p:cNvSpPr>
            <a:spLocks noGrp="1"/>
          </p:cNvSpPr>
          <p:nvPr>
            <p:ph type="subTitle" idx="1"/>
          </p:nvPr>
        </p:nvSpPr>
        <p:spPr>
          <a:xfrm>
            <a:off x="1064405" y="4102442"/>
            <a:ext cx="6900019" cy="1757251"/>
          </a:xfrm>
        </p:spPr>
        <p:txBody>
          <a:bodyPr/>
          <a:lstStyle/>
          <a:p>
            <a:r>
              <a:rPr lang="en-US" dirty="0"/>
              <a:t>Special Studies</a:t>
            </a:r>
          </a:p>
        </p:txBody>
      </p:sp>
    </p:spTree>
    <p:custDataLst>
      <p:tags r:id="rId1"/>
    </p:custDataLst>
    <p:extLst>
      <p:ext uri="{BB962C8B-B14F-4D97-AF65-F5344CB8AC3E}">
        <p14:creationId xmlns:p14="http://schemas.microsoft.com/office/powerpoint/2010/main" val="8407989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95" y="570452"/>
            <a:ext cx="10942151" cy="939566"/>
          </a:xfrm>
        </p:spPr>
        <p:txBody>
          <a:bodyPr anchor="ctr">
            <a:normAutofit/>
          </a:bodyPr>
          <a:lstStyle/>
          <a:p>
            <a:r>
              <a:rPr lang="en-US" dirty="0"/>
              <a:t>Sample Interim Report</a:t>
            </a:r>
          </a:p>
        </p:txBody>
      </p:sp>
      <p:pic>
        <p:nvPicPr>
          <p:cNvPr id="9" name="Content Placeholder 8">
            <a:extLst>
              <a:ext uri="{FF2B5EF4-FFF2-40B4-BE49-F238E27FC236}">
                <a16:creationId xmlns:a16="http://schemas.microsoft.com/office/drawing/2014/main" id="{144AA47F-02C5-DC17-072A-85E0A5B5F447}"/>
              </a:ext>
            </a:extLst>
          </p:cNvPr>
          <p:cNvPicPr>
            <a:picLocks noGrp="1" noChangeAspect="1"/>
          </p:cNvPicPr>
          <p:nvPr>
            <p:ph idx="1"/>
          </p:nvPr>
        </p:nvPicPr>
        <p:blipFill>
          <a:blip r:embed="rId3"/>
          <a:stretch>
            <a:fillRect/>
          </a:stretch>
        </p:blipFill>
        <p:spPr>
          <a:xfrm>
            <a:off x="2286684" y="1597025"/>
            <a:ext cx="7358281" cy="4851400"/>
          </a:xfrm>
        </p:spPr>
      </p:pic>
    </p:spTree>
    <p:extLst>
      <p:ext uri="{BB962C8B-B14F-4D97-AF65-F5344CB8AC3E}">
        <p14:creationId xmlns:p14="http://schemas.microsoft.com/office/powerpoint/2010/main" val="32260712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BB54E9-C0F0-4BC6-B294-075BA1620A99}"/>
              </a:ext>
            </a:extLst>
          </p:cNvPr>
          <p:cNvSpPr>
            <a:spLocks noGrp="1"/>
          </p:cNvSpPr>
          <p:nvPr>
            <p:ph type="title"/>
          </p:nvPr>
        </p:nvSpPr>
        <p:spPr/>
        <p:txBody>
          <a:bodyPr/>
          <a:lstStyle/>
          <a:p>
            <a:r>
              <a:rPr lang="en-US" dirty="0"/>
              <a:t>Annual Interim Study</a:t>
            </a:r>
          </a:p>
        </p:txBody>
      </p:sp>
      <p:graphicFrame>
        <p:nvGraphicFramePr>
          <p:cNvPr id="6" name="Content Placeholder 3">
            <a:extLst>
              <a:ext uri="{FF2B5EF4-FFF2-40B4-BE49-F238E27FC236}">
                <a16:creationId xmlns:a16="http://schemas.microsoft.com/office/drawing/2014/main" id="{3668172D-B1DE-A90D-52DE-0112AE51E29F}"/>
              </a:ext>
            </a:extLst>
          </p:cNvPr>
          <p:cNvGraphicFramePr>
            <a:graphicFrameLocks noGrp="1"/>
          </p:cNvGraphicFramePr>
          <p:nvPr>
            <p:ph idx="1"/>
            <p:extLst>
              <p:ext uri="{D42A27DB-BD31-4B8C-83A1-F6EECF244321}">
                <p14:modId xmlns:p14="http://schemas.microsoft.com/office/powerpoint/2010/main" val="1353651161"/>
              </p:ext>
            </p:extLst>
          </p:nvPr>
        </p:nvGraphicFramePr>
        <p:xfrm>
          <a:off x="936625" y="1597025"/>
          <a:ext cx="100584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5996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BB54E9-C0F0-4BC6-B294-075BA1620A99}"/>
              </a:ext>
            </a:extLst>
          </p:cNvPr>
          <p:cNvSpPr>
            <a:spLocks noGrp="1"/>
          </p:cNvSpPr>
          <p:nvPr>
            <p:ph type="title"/>
          </p:nvPr>
        </p:nvSpPr>
        <p:spPr/>
        <p:txBody>
          <a:bodyPr/>
          <a:lstStyle/>
          <a:p>
            <a:r>
              <a:rPr lang="en-US" dirty="0"/>
              <a:t>Annual Interim Study</a:t>
            </a:r>
          </a:p>
        </p:txBody>
      </p:sp>
      <p:graphicFrame>
        <p:nvGraphicFramePr>
          <p:cNvPr id="4" name="Content Placeholder 4">
            <a:extLst>
              <a:ext uri="{FF2B5EF4-FFF2-40B4-BE49-F238E27FC236}">
                <a16:creationId xmlns:a16="http://schemas.microsoft.com/office/drawing/2014/main" id="{280D81A7-C0F4-0A1E-77A6-744895CF17A4}"/>
              </a:ext>
            </a:extLst>
          </p:cNvPr>
          <p:cNvGraphicFramePr>
            <a:graphicFrameLocks noGrp="1"/>
          </p:cNvGraphicFramePr>
          <p:nvPr>
            <p:ph idx="1"/>
            <p:extLst>
              <p:ext uri="{D42A27DB-BD31-4B8C-83A1-F6EECF244321}">
                <p14:modId xmlns:p14="http://schemas.microsoft.com/office/powerpoint/2010/main" val="2176328173"/>
              </p:ext>
            </p:extLst>
          </p:nvPr>
        </p:nvGraphicFramePr>
        <p:xfrm>
          <a:off x="936625" y="1597025"/>
          <a:ext cx="100584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xplosion: 8 Points 6">
            <a:extLst>
              <a:ext uri="{FF2B5EF4-FFF2-40B4-BE49-F238E27FC236}">
                <a16:creationId xmlns:a16="http://schemas.microsoft.com/office/drawing/2014/main" id="{E8E2E635-45F4-D49F-7919-30931BDB6ECA}"/>
              </a:ext>
            </a:extLst>
          </p:cNvPr>
          <p:cNvSpPr/>
          <p:nvPr/>
        </p:nvSpPr>
        <p:spPr>
          <a:xfrm>
            <a:off x="9601200" y="55547"/>
            <a:ext cx="1828800" cy="18288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BP7250 7.4.2</a:t>
            </a:r>
          </a:p>
        </p:txBody>
      </p:sp>
    </p:spTree>
    <p:extLst>
      <p:ext uri="{BB962C8B-B14F-4D97-AF65-F5344CB8AC3E}">
        <p14:creationId xmlns:p14="http://schemas.microsoft.com/office/powerpoint/2010/main" val="14494335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722" y="859926"/>
            <a:ext cx="10942151" cy="939566"/>
          </a:xfrm>
        </p:spPr>
        <p:txBody>
          <a:bodyPr>
            <a:normAutofit/>
          </a:bodyPr>
          <a:lstStyle/>
          <a:p>
            <a:pPr marL="0" indent="0" algn="ctr">
              <a:buFont typeface="Arial" panose="020B0604020202020204" pitchFamily="34" charset="0"/>
              <a:buNone/>
            </a:pPr>
            <a:r>
              <a:rPr lang="en-US" dirty="0">
                <a:hlinkClick r:id="rId3"/>
              </a:rPr>
              <a:t>SPP Request Management System (RMS)</a:t>
            </a:r>
            <a:br>
              <a:rPr lang="en-US" dirty="0"/>
            </a:br>
            <a:endParaRPr lang="en-US" dirty="0"/>
          </a:p>
        </p:txBody>
      </p:sp>
      <p:sp>
        <p:nvSpPr>
          <p:cNvPr id="7" name="Rectangle 6">
            <a:extLst>
              <a:ext uri="{FF2B5EF4-FFF2-40B4-BE49-F238E27FC236}">
                <a16:creationId xmlns:a16="http://schemas.microsoft.com/office/drawing/2014/main" id="{5319FBF4-B782-92BF-4D07-80BDE17FEB6A}"/>
              </a:ext>
            </a:extLst>
          </p:cNvPr>
          <p:cNvSpPr/>
          <p:nvPr/>
        </p:nvSpPr>
        <p:spPr>
          <a:xfrm>
            <a:off x="612394" y="1447800"/>
            <a:ext cx="10512806" cy="9395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SPP RMS Ticket portal, select "New Request" &gt; "Submit Inquiry" &gt; “Inquiry" &gt; "Generation Interconnection“ &gt; “Special Studies" &gt; “Interim”. This will expedite the routing of your submission</a:t>
            </a:r>
          </a:p>
        </p:txBody>
      </p:sp>
      <p:pic>
        <p:nvPicPr>
          <p:cNvPr id="9" name="Picture 8">
            <a:extLst>
              <a:ext uri="{FF2B5EF4-FFF2-40B4-BE49-F238E27FC236}">
                <a16:creationId xmlns:a16="http://schemas.microsoft.com/office/drawing/2014/main" id="{6E6DE589-F3CA-31FC-65F6-647CBD12C7C5}"/>
              </a:ext>
            </a:extLst>
          </p:cNvPr>
          <p:cNvPicPr>
            <a:picLocks noChangeAspect="1"/>
          </p:cNvPicPr>
          <p:nvPr/>
        </p:nvPicPr>
        <p:blipFill>
          <a:blip r:embed="rId4"/>
          <a:stretch>
            <a:fillRect/>
          </a:stretch>
        </p:blipFill>
        <p:spPr>
          <a:xfrm>
            <a:off x="2941868" y="2677727"/>
            <a:ext cx="6308264" cy="3585816"/>
          </a:xfrm>
          <a:prstGeom prst="rect">
            <a:avLst/>
          </a:prstGeom>
        </p:spPr>
      </p:pic>
    </p:spTree>
    <p:extLst>
      <p:ext uri="{BB962C8B-B14F-4D97-AF65-F5344CB8AC3E}">
        <p14:creationId xmlns:p14="http://schemas.microsoft.com/office/powerpoint/2010/main" val="27831552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981200"/>
            <a:ext cx="10050012" cy="2986392"/>
          </a:xfrm>
        </p:spPr>
        <p:txBody>
          <a:bodyPr>
            <a:normAutofit fontScale="90000"/>
          </a:bodyPr>
          <a:lstStyle/>
          <a:p>
            <a:r>
              <a:rPr lang="en-US" sz="5400" dirty="0"/>
              <a:t>Questions?</a:t>
            </a:r>
            <a:br>
              <a:rPr lang="en-US" sz="5400" dirty="0"/>
            </a:br>
            <a:br>
              <a:rPr lang="en-US" dirty="0"/>
            </a:br>
            <a:r>
              <a:rPr lang="en-US" dirty="0">
                <a:hlinkClick r:id="rId2"/>
              </a:rPr>
              <a:t>SPP Request Management System (RMS)</a:t>
            </a:r>
            <a:endParaRPr lang="en-US" dirty="0"/>
          </a:p>
        </p:txBody>
      </p:sp>
    </p:spTree>
    <p:extLst>
      <p:ext uri="{BB962C8B-B14F-4D97-AF65-F5344CB8AC3E}">
        <p14:creationId xmlns:p14="http://schemas.microsoft.com/office/powerpoint/2010/main" val="4600209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Generator Interconnection Agreement (Interim GIA) Section 11A</a:t>
            </a:r>
          </a:p>
        </p:txBody>
      </p:sp>
      <p:sp>
        <p:nvSpPr>
          <p:cNvPr id="3" name="Content Placeholder 2"/>
          <p:cNvSpPr>
            <a:spLocks noGrp="1"/>
          </p:cNvSpPr>
          <p:nvPr>
            <p:ph idx="1"/>
          </p:nvPr>
        </p:nvSpPr>
        <p:spPr/>
        <p:txBody>
          <a:bodyPr>
            <a:normAutofit/>
          </a:bodyPr>
          <a:lstStyle/>
          <a:p>
            <a:pPr marL="0" indent="0">
              <a:buNone/>
            </a:pPr>
            <a:r>
              <a:rPr lang="en-US" sz="2400" dirty="0">
                <a:effectLst/>
                <a:latin typeface="Arial" panose="020B0604020202020204" pitchFamily="34" charset="0"/>
                <a:ea typeface="Calibri" panose="020F0502020204030204" pitchFamily="34" charset="0"/>
              </a:rPr>
              <a:t>Prior to completion of requisite Interconnection Facilities, Network Upgrades, Distribution Upgrades, or System Protection Facilities, Interconnection Customers with pending Interconnection Requests may request Interim Interconnection Service, execute an Interim Generator Interconnection Agreement (Interim GIA) and receive Interim Interconnection Service pursuant to the terms and conditions of Section 11A and the Interim GIA. </a:t>
            </a:r>
          </a:p>
        </p:txBody>
      </p:sp>
    </p:spTree>
    <p:extLst>
      <p:ext uri="{BB962C8B-B14F-4D97-AF65-F5344CB8AC3E}">
        <p14:creationId xmlns:p14="http://schemas.microsoft.com/office/powerpoint/2010/main" val="8799296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95" y="570452"/>
            <a:ext cx="10942151" cy="877348"/>
          </a:xfrm>
        </p:spPr>
        <p:txBody>
          <a:bodyPr/>
          <a:lstStyle/>
          <a:p>
            <a:r>
              <a:rPr lang="en-US" dirty="0"/>
              <a:t>IASIS Application/ Criteria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9613938"/>
              </p:ext>
            </p:extLst>
          </p:nvPr>
        </p:nvGraphicFramePr>
        <p:xfrm>
          <a:off x="1054269" y="1447800"/>
          <a:ext cx="10058401" cy="485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1747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CE9001BD-04C4-40D0-98EB-088BE1EF0E65}"/>
              </a:ext>
            </a:extLst>
          </p:cNvPr>
          <p:cNvSpPr>
            <a:spLocks noGrp="1"/>
          </p:cNvSpPr>
          <p:nvPr>
            <p:ph type="title"/>
          </p:nvPr>
        </p:nvSpPr>
        <p:spPr>
          <a:xfrm>
            <a:off x="304800" y="152400"/>
            <a:ext cx="10942151" cy="1295400"/>
          </a:xfrm>
        </p:spPr>
        <p:txBody>
          <a:bodyPr>
            <a:noAutofit/>
          </a:bodyPr>
          <a:lstStyle/>
          <a:p>
            <a:pPr lvl="0"/>
            <a:r>
              <a:rPr lang="en-US" sz="2400" dirty="0"/>
              <a:t>SPP will not execute the IGIA unless the IC provides the information described in section 11A.2:</a:t>
            </a:r>
          </a:p>
        </p:txBody>
      </p:sp>
      <p:sp>
        <p:nvSpPr>
          <p:cNvPr id="3" name="TextBox 2"/>
          <p:cNvSpPr txBox="1"/>
          <p:nvPr/>
        </p:nvSpPr>
        <p:spPr>
          <a:xfrm>
            <a:off x="304800" y="1295400"/>
            <a:ext cx="11582400" cy="4946098"/>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dirty="0">
                <a:latin typeface="Arial" panose="020B0604020202020204" pitchFamily="34" charset="0"/>
                <a:ea typeface="Calibri" panose="020F0502020204030204" pitchFamily="34" charset="0"/>
                <a:cs typeface="Segoe UI" panose="020B0502040204020203" pitchFamily="34" charset="0"/>
              </a:rPr>
              <a:t>reasonable evidence of continued Site Control or posting of $250,000, non-refundable additional security, which shall be applied toward future construction costs;</a:t>
            </a:r>
          </a:p>
          <a:p>
            <a:pPr marL="342900" marR="0" lvl="0" indent="-342900">
              <a:lnSpc>
                <a:spcPct val="115000"/>
              </a:lnSpc>
              <a:spcBef>
                <a:spcPts val="0"/>
              </a:spcBef>
              <a:spcAft>
                <a:spcPts val="0"/>
              </a:spcAft>
              <a:buFont typeface="Wingdings" panose="05000000000000000000" pitchFamily="2" charset="2"/>
              <a:buChar char="Ø"/>
            </a:pPr>
            <a:r>
              <a:rPr lang="en-US" dirty="0">
                <a:latin typeface="Arial" panose="020B0604020202020204" pitchFamily="34" charset="0"/>
                <a:ea typeface="Calibri" panose="020F0502020204030204" pitchFamily="34" charset="0"/>
                <a:cs typeface="Segoe UI" panose="020B0502040204020203" pitchFamily="34" charset="0"/>
              </a:rPr>
              <a:t>reasonable evidence that one or more of the following milestones in the development of the Generating Facility, at Interconnection Customer election, has been achieved:</a:t>
            </a:r>
          </a:p>
          <a:p>
            <a:pPr marL="742950" marR="0" lvl="1" indent="-285750">
              <a:lnSpc>
                <a:spcPct val="115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the execution of a contract for the supply or transportation of fuel to the Generating Facility;</a:t>
            </a:r>
          </a:p>
          <a:p>
            <a:pPr marL="742950" marR="0" lvl="1" indent="-285750">
              <a:lnSpc>
                <a:spcPct val="115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the execution of a contract for the supply of cooling water to the Generating Facility;</a:t>
            </a:r>
          </a:p>
          <a:p>
            <a:pPr marL="742950" marR="0" lvl="1" indent="-285750">
              <a:lnSpc>
                <a:spcPct val="115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execution of a contract for the engineering for, procurement of major equipment for, or construction of, the Generating Facility;</a:t>
            </a:r>
          </a:p>
          <a:p>
            <a:pPr marL="742950" marR="0" lvl="1" indent="-285750">
              <a:lnSpc>
                <a:spcPct val="115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execution of a contract (or comparable evidence) for the sale of electric energy or capacity from the Generating Facility;</a:t>
            </a:r>
          </a:p>
          <a:p>
            <a:pPr marL="742950" marR="0" lvl="1" indent="-285750">
              <a:lnSpc>
                <a:spcPct val="115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statement signed by an officer or authorized agent of the Interconnection Customer attesting the Generating Facility is included in an applicable state resource plan;</a:t>
            </a:r>
          </a:p>
          <a:p>
            <a:pPr marL="742950" marR="0" lvl="1" indent="-285750">
              <a:lnSpc>
                <a:spcPct val="115000"/>
              </a:lnSpc>
              <a:spcBef>
                <a:spcPts val="0"/>
              </a:spcBef>
              <a:spcAft>
                <a:spcPts val="80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other information that the Transmission Provider deems to be reasonable evidence that the Generating Facility will qualify as a Designated Resource; or</a:t>
            </a:r>
          </a:p>
          <a:p>
            <a:pPr marL="742950" marR="0" lvl="1" indent="-285750">
              <a:lnSpc>
                <a:spcPct val="115000"/>
              </a:lnSpc>
              <a:spcBef>
                <a:spcPts val="0"/>
              </a:spcBef>
              <a:spcAft>
                <a:spcPts val="80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Segoe UI" panose="020B0502040204020203" pitchFamily="34" charset="0"/>
              </a:rPr>
              <a:t>application for an air, water, or land use permit.</a:t>
            </a:r>
          </a:p>
        </p:txBody>
      </p:sp>
    </p:spTree>
    <p:extLst>
      <p:ext uri="{BB962C8B-B14F-4D97-AF65-F5344CB8AC3E}">
        <p14:creationId xmlns:p14="http://schemas.microsoft.com/office/powerpoint/2010/main" val="120192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CE9001BD-04C4-40D0-98EB-088BE1EF0E65}"/>
              </a:ext>
            </a:extLst>
          </p:cNvPr>
          <p:cNvSpPr>
            <a:spLocks noGrp="1"/>
          </p:cNvSpPr>
          <p:nvPr>
            <p:ph type="title"/>
          </p:nvPr>
        </p:nvSpPr>
        <p:spPr>
          <a:xfrm>
            <a:off x="304800" y="152400"/>
            <a:ext cx="10942151" cy="685800"/>
          </a:xfrm>
        </p:spPr>
        <p:txBody>
          <a:bodyPr>
            <a:noAutofit/>
          </a:bodyPr>
          <a:lstStyle/>
          <a:p>
            <a:pPr lvl="0"/>
            <a:r>
              <a:rPr lang="en-US" sz="2400" dirty="0"/>
              <a:t>Requirements in section 11A.2 </a:t>
            </a:r>
            <a:r>
              <a:rPr lang="en-US" sz="2400" dirty="0" err="1"/>
              <a:t>Con’t</a:t>
            </a:r>
            <a:r>
              <a:rPr lang="en-US" sz="2400" dirty="0"/>
              <a:t>:</a:t>
            </a:r>
          </a:p>
        </p:txBody>
      </p:sp>
      <p:sp>
        <p:nvSpPr>
          <p:cNvPr id="3" name="TextBox 2"/>
          <p:cNvSpPr txBox="1"/>
          <p:nvPr/>
        </p:nvSpPr>
        <p:spPr>
          <a:xfrm>
            <a:off x="304800" y="820615"/>
            <a:ext cx="11582400" cy="5467394"/>
          </a:xfrm>
          <a:prstGeom prst="rect">
            <a:avLst/>
          </a:prstGeom>
          <a:noFill/>
        </p:spPr>
        <p:txBody>
          <a:bodyPr wrap="square" rtlCol="0">
            <a:spAutoFit/>
          </a:bodyPr>
          <a:lstStyle/>
          <a:p>
            <a:pPr marL="0" marR="0">
              <a:lnSpc>
                <a:spcPct val="115000"/>
              </a:lnSpc>
              <a:spcBef>
                <a:spcPts val="0"/>
              </a:spcBef>
              <a:spcAft>
                <a:spcPts val="800"/>
              </a:spcAft>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Additional requirements for eligibility: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met the terms and conditions to be included in SPP DISIS Queue pursuant to Section 8.2;</a:t>
            </a:r>
          </a:p>
          <a:p>
            <a:pPr marL="342900" marR="0" lvl="0" indent="-342900">
              <a:spcBef>
                <a:spcPts val="0"/>
              </a:spcBef>
              <a:spcAft>
                <a:spcPts val="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submitted in writing to SPP a request for Interim Interconnection Service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agreed to cover all costs, including deposits for any additional studies required by the Transmission Provider to assess the feasibility of its requested Interim Interconnection Service.;</a:t>
            </a:r>
          </a:p>
          <a:p>
            <a:pPr marL="742950" marR="0" lvl="1" indent="-285750">
              <a:lnSpc>
                <a:spcPct val="115000"/>
              </a:lnSpc>
              <a:spcBef>
                <a:spcPts val="0"/>
              </a:spcBef>
              <a:spcAft>
                <a:spcPts val="0"/>
              </a:spcAft>
              <a:buFont typeface="Courier New" panose="02070309020205020404" pitchFamily="49" charset="0"/>
              <a:buChar char="o"/>
            </a:pPr>
            <a:r>
              <a:rPr lang="en-US" kern="0" dirty="0">
                <a:latin typeface="Calibri" panose="020F0502020204030204" pitchFamily="34" charset="0"/>
                <a:cs typeface="Arial" panose="020B0604020202020204" pitchFamily="34" charset="0"/>
              </a:rPr>
              <a:t>The IASIS will maintain the scope and procedures of the DISIS with the exception that certain previous queued interconnection request may not be included in the study</a:t>
            </a:r>
          </a:p>
          <a:p>
            <a:pPr marL="742950" marR="0" lvl="1" indent="-285750">
              <a:spcBef>
                <a:spcPts val="0"/>
              </a:spcBef>
              <a:spcAft>
                <a:spcPts val="800"/>
              </a:spcAft>
              <a:buFont typeface="Courier New" panose="02070309020205020404" pitchFamily="49" charset="0"/>
              <a:buChar char="o"/>
            </a:pPr>
            <a:r>
              <a:rPr lang="en-US" kern="0" dirty="0">
                <a:latin typeface="Calibri" panose="020F0502020204030204" pitchFamily="34" charset="0"/>
                <a:cs typeface="Arial" panose="020B0604020202020204" pitchFamily="34" charset="0"/>
              </a:rPr>
              <a:t>The IASIS will also include a SCRCCT screening. When the SCRCCT screening indicates possible inverter instability, SPP will commence an EMT Study as far in advance of the requested Commercial Operation Date as practicable.</a:t>
            </a:r>
          </a:p>
          <a:p>
            <a:pPr marL="742950" marR="0" lvl="1" indent="-285750">
              <a:spcBef>
                <a:spcPts val="0"/>
              </a:spcBef>
              <a:spcAft>
                <a:spcPts val="800"/>
              </a:spcAft>
              <a:buFont typeface="Courier New" panose="02070309020205020404" pitchFamily="49" charset="0"/>
              <a:buChar char="o"/>
            </a:pPr>
            <a:r>
              <a:rPr lang="en-US" kern="0" dirty="0">
                <a:latin typeface="Calibri" panose="020F0502020204030204" pitchFamily="34" charset="0"/>
                <a:cs typeface="Arial" panose="020B0604020202020204" pitchFamily="34" charset="0"/>
              </a:rPr>
              <a:t>The cost of the IASIS will be subtracted from the Customer’s study deposit submitted for the DISIS.</a:t>
            </a:r>
          </a:p>
          <a:p>
            <a:pPr marL="342900" marR="0" lvl="0" indent="-342900">
              <a:lnSpc>
                <a:spcPct val="115000"/>
              </a:lnSpc>
              <a:spcBef>
                <a:spcPts val="0"/>
              </a:spcBef>
              <a:spcAft>
                <a:spcPts val="0"/>
              </a:spcAft>
              <a:buFont typeface="Wingdings" panose="05000000000000000000" pitchFamily="2" charset="2"/>
              <a:buChar char=""/>
            </a:pPr>
            <a:r>
              <a:rPr lang="en-US" dirty="0"/>
              <a:t>Based on additional studies, the Transmission Provider has determined that, considering the In-Service Date and Transmission System topology, there will be enough stability and reliability margin to support Interim Interconnection Service to the Generating Facility.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executed an Interim GIA in accordance with Section 11A.3; and</a:t>
            </a:r>
          </a:p>
          <a:p>
            <a:pPr marL="342900" marR="0" lvl="0" indent="-342900">
              <a:lnSpc>
                <a:spcPct val="115000"/>
              </a:lnSpc>
              <a:spcBef>
                <a:spcPts val="0"/>
              </a:spcBef>
              <a:spcAft>
                <a:spcPts val="80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provided security in accordance with Article 11.7 of the Interim GIA.</a:t>
            </a:r>
            <a:endParaRPr lang="en-US" kern="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032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CE9001BD-04C4-40D0-98EB-088BE1EF0E65}"/>
              </a:ext>
            </a:extLst>
          </p:cNvPr>
          <p:cNvSpPr>
            <a:spLocks noGrp="1"/>
          </p:cNvSpPr>
          <p:nvPr>
            <p:ph type="title"/>
          </p:nvPr>
        </p:nvSpPr>
        <p:spPr>
          <a:xfrm>
            <a:off x="304800" y="152400"/>
            <a:ext cx="10942151" cy="685800"/>
          </a:xfrm>
        </p:spPr>
        <p:txBody>
          <a:bodyPr>
            <a:noAutofit/>
          </a:bodyPr>
          <a:lstStyle/>
          <a:p>
            <a:pPr lvl="0"/>
            <a:r>
              <a:rPr lang="en-US" sz="2400" dirty="0"/>
              <a:t>Requirements in section 11A.2 </a:t>
            </a:r>
            <a:r>
              <a:rPr lang="en-US" sz="2400" dirty="0" err="1"/>
              <a:t>Con’t</a:t>
            </a:r>
            <a:r>
              <a:rPr lang="en-US" sz="2400" dirty="0"/>
              <a:t>:</a:t>
            </a:r>
          </a:p>
        </p:txBody>
      </p:sp>
      <p:sp>
        <p:nvSpPr>
          <p:cNvPr id="3" name="TextBox 2"/>
          <p:cNvSpPr txBox="1"/>
          <p:nvPr/>
        </p:nvSpPr>
        <p:spPr>
          <a:xfrm>
            <a:off x="304800" y="820615"/>
            <a:ext cx="11582400" cy="2192395"/>
          </a:xfrm>
          <a:prstGeom prst="rect">
            <a:avLst/>
          </a:prstGeom>
          <a:noFill/>
        </p:spPr>
        <p:txBody>
          <a:bodyPr wrap="square" rtlCol="0">
            <a:spAutoFit/>
          </a:bodyPr>
          <a:lstStyle/>
          <a:p>
            <a:pPr marL="0" marR="0">
              <a:lnSpc>
                <a:spcPct val="115000"/>
              </a:lnSpc>
              <a:spcBef>
                <a:spcPts val="0"/>
              </a:spcBef>
              <a:spcAft>
                <a:spcPts val="800"/>
              </a:spcAft>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Additional requirements for eligibility: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dirty="0"/>
              <a:t>Based on additional studies, the Transmission Provider has determined that, considering the In-Service Date and Transmission System topology, there will be enough stability and reliability margin to support Interim Interconnection Service to the Generating Facility.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executed an Interim GIA in accordance with Section 11A.3; and</a:t>
            </a:r>
          </a:p>
          <a:p>
            <a:pPr marL="342900" marR="0" lvl="0" indent="-342900">
              <a:lnSpc>
                <a:spcPct val="115000"/>
              </a:lnSpc>
              <a:spcBef>
                <a:spcPts val="0"/>
              </a:spcBef>
              <a:spcAft>
                <a:spcPts val="800"/>
              </a:spcAft>
              <a:buFont typeface="Wingdings" panose="05000000000000000000" pitchFamily="2" charset="2"/>
              <a:buChar char=""/>
            </a:pPr>
            <a:r>
              <a:rPr lang="en-US" sz="1800" kern="0" dirty="0">
                <a:effectLst/>
                <a:latin typeface="Calibri" panose="020F0502020204030204" pitchFamily="34" charset="0"/>
                <a:ea typeface="Times New Roman" panose="02020603050405020304" pitchFamily="18" charset="0"/>
                <a:cs typeface="Arial" panose="020B0604020202020204" pitchFamily="34" charset="0"/>
              </a:rPr>
              <a:t>IC has provided security in accordance with Article 11.7 of the Interim GIA.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2225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189642" y="2815443"/>
            <a:ext cx="6875249" cy="939566"/>
          </a:xfrm>
        </p:spPr>
        <p:txBody>
          <a:bodyPr/>
          <a:lstStyle/>
          <a:p>
            <a:r>
              <a:rPr lang="en-US" dirty="0"/>
              <a:t>IASIS Process Overview</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658133057"/>
              </p:ext>
            </p:extLst>
          </p:nvPr>
        </p:nvGraphicFramePr>
        <p:xfrm>
          <a:off x="1600200" y="152400"/>
          <a:ext cx="7772400" cy="667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xplosion: 8 Points 1">
            <a:extLst>
              <a:ext uri="{FF2B5EF4-FFF2-40B4-BE49-F238E27FC236}">
                <a16:creationId xmlns:a16="http://schemas.microsoft.com/office/drawing/2014/main" id="{73E6B6DC-E685-B3EB-0654-DA727C87F9C8}"/>
              </a:ext>
            </a:extLst>
          </p:cNvPr>
          <p:cNvSpPr/>
          <p:nvPr/>
        </p:nvSpPr>
        <p:spPr>
          <a:xfrm>
            <a:off x="9677400" y="2133600"/>
            <a:ext cx="1828800" cy="18288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Section 11A.2</a:t>
            </a:r>
          </a:p>
        </p:txBody>
      </p:sp>
    </p:spTree>
    <p:extLst>
      <p:ext uri="{BB962C8B-B14F-4D97-AF65-F5344CB8AC3E}">
        <p14:creationId xmlns:p14="http://schemas.microsoft.com/office/powerpoint/2010/main" val="212577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189642" y="2815443"/>
            <a:ext cx="6875249" cy="939566"/>
          </a:xfrm>
        </p:spPr>
        <p:txBody>
          <a:bodyPr/>
          <a:lstStyle/>
          <a:p>
            <a:r>
              <a:rPr lang="en-US" dirty="0"/>
              <a:t>Interim GIA Process Overview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11545482"/>
              </p:ext>
            </p:extLst>
          </p:nvPr>
        </p:nvGraphicFramePr>
        <p:xfrm>
          <a:off x="1600200" y="152400"/>
          <a:ext cx="7772400" cy="667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xplosion: 8 Points 1">
            <a:extLst>
              <a:ext uri="{FF2B5EF4-FFF2-40B4-BE49-F238E27FC236}">
                <a16:creationId xmlns:a16="http://schemas.microsoft.com/office/drawing/2014/main" id="{E42A4D28-FA10-CEC1-8D5D-DC49B69BA59C}"/>
              </a:ext>
            </a:extLst>
          </p:cNvPr>
          <p:cNvSpPr/>
          <p:nvPr/>
        </p:nvSpPr>
        <p:spPr>
          <a:xfrm>
            <a:off x="9677400" y="2133600"/>
            <a:ext cx="1828800" cy="18288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Section 11A.3</a:t>
            </a:r>
          </a:p>
        </p:txBody>
      </p:sp>
    </p:spTree>
    <p:extLst>
      <p:ext uri="{BB962C8B-B14F-4D97-AF65-F5344CB8AC3E}">
        <p14:creationId xmlns:p14="http://schemas.microsoft.com/office/powerpoint/2010/main" val="401769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Commencement of Interim Interconnection Activities section 11a.4</a:t>
            </a:r>
          </a:p>
        </p:txBody>
      </p:sp>
      <p:sp>
        <p:nvSpPr>
          <p:cNvPr id="3" name="Content Placeholder 2"/>
          <p:cNvSpPr>
            <a:spLocks noGrp="1"/>
          </p:cNvSpPr>
          <p:nvPr>
            <p:ph idx="1"/>
          </p:nvPr>
        </p:nvSpPr>
        <p:spPr/>
        <p:txBody>
          <a:bodyPr>
            <a:normAutofit/>
          </a:bodyPr>
          <a:lstStyle/>
          <a:p>
            <a:pPr marL="0" indent="0">
              <a:buNone/>
            </a:pPr>
            <a:r>
              <a:rPr lang="en-US" sz="2400" dirty="0">
                <a:effectLst/>
                <a:latin typeface="Arial" panose="020B0604020202020204" pitchFamily="34" charset="0"/>
                <a:ea typeface="Calibri" panose="020F0502020204030204" pitchFamily="34" charset="0"/>
              </a:rPr>
              <a:t>If the Interconnection Customer signs the Interim GIA, all parties will fulfill their obligations under its terms, subject to FERC modifications. If the Interim GIA is submitted unexecuted, the parties must promptly comply with its terms, also subject to FERC modifications. </a:t>
            </a:r>
          </a:p>
        </p:txBody>
      </p:sp>
    </p:spTree>
    <p:extLst>
      <p:ext uri="{BB962C8B-B14F-4D97-AF65-F5344CB8AC3E}">
        <p14:creationId xmlns:p14="http://schemas.microsoft.com/office/powerpoint/2010/main" val="36715491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3.04.14"/>
  <p:tag name="AS_TITLE" val="Aspose.Slides for .NET 4.0 Client Profile"/>
  <p:tag name="AS_VERSION" val="23.4"/>
</p:tagLst>
</file>

<file path=ppt/tags/tag2.xml><?xml version="1.0" encoding="utf-8"?>
<p:tagLst xmlns:a="http://schemas.openxmlformats.org/drawingml/2006/main" xmlns:r="http://schemas.openxmlformats.org/officeDocument/2006/relationships" xmlns:p="http://schemas.openxmlformats.org/presentationml/2006/main">
  <p:tag name="QPSLIDECODE" val="2023022417074800000"/>
  <p:tag name="SB_SLIDEID" val="11193"/>
</p:tagLst>
</file>

<file path=ppt/theme/theme1.xml><?xml version="1.0" encoding="utf-8"?>
<a:theme xmlns:a="http://schemas.openxmlformats.org/drawingml/2006/main" name="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Arial"/>
        <a:cs typeface="Arial"/>
      </a:majorFont>
      <a:minorFont>
        <a:latin typeface="Segoe U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 PPT Template 20190814 FINAL WIDESCREEN.potx" id="{10AD0C55-BE9D-4B13-8D75-74B6445015A1}" vid="{8E0107B0-13B2-48E8-83F3-11EE5F9C4C64}"/>
    </a:ext>
  </a:extLst>
</a:theme>
</file>

<file path=ppt/theme/theme2.xml><?xml version="1.0" encoding="utf-8"?>
<a:theme xmlns:a="http://schemas.openxmlformats.org/drawingml/2006/main" name="3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Segoe UI Semibold"/>
        <a:cs typeface="Arial"/>
      </a:majorFont>
      <a:minorFont>
        <a:latin typeface="Segoe UI"/>
        <a:ea typeface="Segoe U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 PPT Template 20190903 WIDESCREEN.pptx" id="{C8D55B9D-5C47-423A-935D-96C6FE70FE57}" vid="{3367475A-1A0F-46E7-8C77-823FE3DB71C6}"/>
    </a:ext>
  </a:extLst>
</a:theme>
</file>

<file path=ppt/theme/theme3.xml><?xml version="1.0" encoding="utf-8"?>
<a:theme xmlns:a="http://schemas.openxmlformats.org/drawingml/2006/main" name="2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Segoe UI Semibold"/>
        <a:cs typeface="Arial"/>
      </a:majorFont>
      <a:minorFont>
        <a:latin typeface="Segoe UI"/>
        <a:ea typeface="Segoe U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 PPT Template 20190814 FINAL WIDESCREEN.potx" id="{10AD0C55-BE9D-4B13-8D75-74B6445015A1}" vid="{8E0107B0-13B2-48E8-83F3-11EE5F9C4C64}"/>
    </a:ext>
  </a:extLst>
</a:theme>
</file>

<file path=ppt/theme/theme4.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179468A0392141B1BF1F7D3259511F" ma:contentTypeVersion="15" ma:contentTypeDescription="Create a new document." ma:contentTypeScope="" ma:versionID="82814231b898517dd81d2148876833f7">
  <xsd:schema xmlns:xsd="http://www.w3.org/2001/XMLSchema" xmlns:xs="http://www.w3.org/2001/XMLSchema" xmlns:p="http://schemas.microsoft.com/office/2006/metadata/properties" xmlns:ns1="http://schemas.microsoft.com/sharepoint/v3" xmlns:ns2="5ddd6e67-fd35-432c-bb2a-0e1ae40796e7" xmlns:ns3="5e6a45cf-5ab3-4e30-96e2-2c8857f826d9" targetNamespace="http://schemas.microsoft.com/office/2006/metadata/properties" ma:root="true" ma:fieldsID="b27534c127ea7823c39d2c5cacab274c" ns1:_="" ns2:_="" ns3:_="">
    <xsd:import namespace="http://schemas.microsoft.com/sharepoint/v3"/>
    <xsd:import namespace="5ddd6e67-fd35-432c-bb2a-0e1ae40796e7"/>
    <xsd:import namespace="5e6a45cf-5ab3-4e30-96e2-2c8857f826d9"/>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dd6e67-fd35-432c-bb2a-0e1ae40796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d000d8d-b5df-4b6c-a430-59718e347118}" ma:internalName="TaxCatchAll" ma:showField="CatchAllData" ma:web="5ddd6e67-fd35-432c-bb2a-0e1ae40796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6a45cf-5ab3-4e30-96e2-2c8857f826d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80c8eb9-1d53-4565-8c8d-20e3ef4ff78c"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e6a45cf-5ab3-4e30-96e2-2c8857f826d9">
      <Terms xmlns="http://schemas.microsoft.com/office/infopath/2007/PartnerControls"/>
    </lcf76f155ced4ddcb4097134ff3c332f>
    <_ip_UnifiedCompliancePolicyProperties xmlns="http://schemas.microsoft.com/sharepoint/v3" xsi:nil="true"/>
    <TaxCatchAll xmlns="5ddd6e67-fd35-432c-bb2a-0e1ae40796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5663-834B-4144-8C27-B873FBA33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dd6e67-fd35-432c-bb2a-0e1ae40796e7"/>
    <ds:schemaRef ds:uri="5e6a45cf-5ab3-4e30-96e2-2c8857f82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B7A2C0-6F8A-4B7C-B070-4999AC15A92A}">
  <ds:schemaRefs>
    <ds:schemaRef ds:uri="http://schemas.microsoft.com/office/2006/metadata/properties"/>
    <ds:schemaRef ds:uri="http://schemas.microsoft.com/office/infopath/2007/PartnerControls"/>
    <ds:schemaRef ds:uri="http://schemas.microsoft.com/sharepoint/v3"/>
    <ds:schemaRef ds:uri="5e6a45cf-5ab3-4e30-96e2-2c8857f826d9"/>
    <ds:schemaRef ds:uri="5ddd6e67-fd35-432c-bb2a-0e1ae40796e7"/>
  </ds:schemaRefs>
</ds:datastoreItem>
</file>

<file path=customXml/itemProps3.xml><?xml version="1.0" encoding="utf-8"?>
<ds:datastoreItem xmlns:ds="http://schemas.openxmlformats.org/officeDocument/2006/customXml" ds:itemID="{0A6A2B29-FB21-4540-968F-9B4C02CFEBD9}">
  <ds:schemaRefs>
    <ds:schemaRef ds:uri="http://schemas.microsoft.com/sharepoint/v3/contenttype/forms"/>
  </ds:schemaRefs>
</ds:datastoreItem>
</file>

<file path=docMetadata/LabelInfo.xml><?xml version="1.0" encoding="utf-8"?>
<clbl:labelList xmlns:clbl="http://schemas.microsoft.com/office/2020/mipLabelMetadata">
  <clbl:label id="{e9692091-66b8-45b5-9087-387cbcef98ca}" enabled="1" method="Privileged" siteId="{3230926a-71b7-4370-a137-197badc066a2}" removed="0"/>
</clbl:labelList>
</file>

<file path=docProps/app.xml><?xml version="1.0" encoding="utf-8"?>
<Properties xmlns="http://schemas.openxmlformats.org/officeDocument/2006/extended-properties" xmlns:vt="http://schemas.openxmlformats.org/officeDocument/2006/docPropsVTypes">
  <TotalTime>5929</TotalTime>
  <Words>1349</Words>
  <Application>Microsoft Office PowerPoint</Application>
  <PresentationFormat>Widescreen</PresentationFormat>
  <Paragraphs>83</Paragraphs>
  <Slides>14</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Aptos</vt:lpstr>
      <vt:lpstr>Arial</vt:lpstr>
      <vt:lpstr>Avenir Next LT Pro Light</vt:lpstr>
      <vt:lpstr>Calibri</vt:lpstr>
      <vt:lpstr>Courier New</vt:lpstr>
      <vt:lpstr>Segoe UI</vt:lpstr>
      <vt:lpstr>Segoe UI Black</vt:lpstr>
      <vt:lpstr>Segoe UI Light</vt:lpstr>
      <vt:lpstr>Segoe UI Semilight</vt:lpstr>
      <vt:lpstr>Speak Pro</vt:lpstr>
      <vt:lpstr>Wingdings</vt:lpstr>
      <vt:lpstr>Custom Design</vt:lpstr>
      <vt:lpstr>3_Custom Design</vt:lpstr>
      <vt:lpstr>2_Custom Design</vt:lpstr>
      <vt:lpstr>2_Office Theme</vt:lpstr>
      <vt:lpstr>Interim Generator Interconnection Agreement</vt:lpstr>
      <vt:lpstr>Interim Generator Interconnection Agreement (Interim GIA) Section 11A</vt:lpstr>
      <vt:lpstr>IASIS Application/ Criteria</vt:lpstr>
      <vt:lpstr>SPP will not execute the IGIA unless the IC provides the information described in section 11A.2:</vt:lpstr>
      <vt:lpstr>Requirements in section 11A.2 Con’t:</vt:lpstr>
      <vt:lpstr>Requirements in section 11A.2 Con’t:</vt:lpstr>
      <vt:lpstr>IASIS Process Overview</vt:lpstr>
      <vt:lpstr>Interim GIA Process Overview </vt:lpstr>
      <vt:lpstr>Commencement of Interim Interconnection Activities section 11a.4</vt:lpstr>
      <vt:lpstr>Sample Interim Report</vt:lpstr>
      <vt:lpstr>Annual Interim Study</vt:lpstr>
      <vt:lpstr>Annual Interim Study</vt:lpstr>
      <vt:lpstr>SPP Request Management System (RMS) </vt:lpstr>
      <vt:lpstr>Questions?  SPP Request Management System (RMS)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SPP 101</dc:title>
  <dc:creator>Sherri Maxey</dc:creator>
  <cp:lastModifiedBy>Jason Rainwater</cp:lastModifiedBy>
  <cp:revision>46</cp:revision>
  <cp:lastPrinted>2023-08-02T16:12:08Z</cp:lastPrinted>
  <dcterms:created xsi:type="dcterms:W3CDTF">2023-08-02T20:12:08Z</dcterms:created>
  <dcterms:modified xsi:type="dcterms:W3CDTF">2024-10-11T17:43:14Z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0x01010095179468A0392141B1BF1F7D3259511F</vt:lpwstr>
  </property>
</Properties>
</file>